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Ex1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charts/chart1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3.xml" ContentType="application/vnd.openxmlformats-officedocument.themeOverride+xml"/>
  <Override PartName="/ppt/charts/chart13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4.xml" ContentType="application/vnd.openxmlformats-officedocument.themeOverride+xml"/>
  <Override PartName="/ppt/charts/chart14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5.xml" ContentType="application/vnd.openxmlformats-officedocument.themeOverride+xml"/>
  <Override PartName="/ppt/charts/chart15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6.xml" ContentType="application/vnd.openxmlformats-officedocument.themeOverride+xml"/>
  <Override PartName="/ppt/charts/chart16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17.xml" ContentType="application/vnd.openxmlformats-officedocument.themeOverride+xml"/>
  <Override PartName="/ppt/charts/chart17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heme/themeOverride18.xml" ContentType="application/vnd.openxmlformats-officedocument.themeOverride+xml"/>
  <Override PartName="/ppt/charts/chart18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19.xml" ContentType="application/vnd.openxmlformats-officedocument.themeOverride+xml"/>
  <Override PartName="/ppt/charts/chart19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heme/themeOverride20.xml" ContentType="application/vnd.openxmlformats-officedocument.themeOverride+xml"/>
  <Override PartName="/ppt/charts/chart20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theme/themeOverride21.xml" ContentType="application/vnd.openxmlformats-officedocument.themeOverride+xml"/>
  <Override PartName="/ppt/charts/chart21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theme/themeOverride22.xml" ContentType="application/vnd.openxmlformats-officedocument.themeOverride+xml"/>
  <Override PartName="/ppt/charts/chart22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theme/themeOverride23.xml" ContentType="application/vnd.openxmlformats-officedocument.themeOverride+xml"/>
  <Override PartName="/ppt/charts/chart23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theme/themeOverride24.xml" ContentType="application/vnd.openxmlformats-officedocument.themeOverride+xml"/>
  <Override PartName="/ppt/charts/chart24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theme/themeOverride25.xml" ContentType="application/vnd.openxmlformats-officedocument.themeOverride+xml"/>
  <Override PartName="/ppt/charts/chart25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theme/themeOverride26.xml" ContentType="application/vnd.openxmlformats-officedocument.themeOverride+xml"/>
  <Override PartName="/ppt/charts/chart26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theme/themeOverride27.xml" ContentType="application/vnd.openxmlformats-officedocument.themeOverride+xml"/>
  <Override PartName="/ppt/charts/chart27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theme/themeOverride28.xml" ContentType="application/vnd.openxmlformats-officedocument.themeOverride+xml"/>
  <Override PartName="/ppt/charts/chart28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theme/themeOverride29.xml" ContentType="application/vnd.openxmlformats-officedocument.themeOverride+xml"/>
  <Override PartName="/ppt/charts/chart29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theme/themeOverride30.xml" ContentType="application/vnd.openxmlformats-officedocument.themeOverride+xml"/>
  <Override PartName="/ppt/charts/chart30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theme/themeOverride31.xml" ContentType="application/vnd.openxmlformats-officedocument.themeOverride+xml"/>
  <Override PartName="/ppt/charts/chart31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theme/themeOverride3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1"/>
  </p:notesMasterIdLst>
  <p:sldIdLst>
    <p:sldId id="1119" r:id="rId2"/>
    <p:sldId id="1496" r:id="rId3"/>
    <p:sldId id="1499" r:id="rId4"/>
    <p:sldId id="1497" r:id="rId5"/>
    <p:sldId id="1498" r:id="rId6"/>
    <p:sldId id="1500" r:id="rId7"/>
    <p:sldId id="1501" r:id="rId8"/>
    <p:sldId id="1514" r:id="rId9"/>
    <p:sldId id="1515" r:id="rId10"/>
    <p:sldId id="1516" r:id="rId11"/>
    <p:sldId id="1517" r:id="rId12"/>
    <p:sldId id="1518" r:id="rId13"/>
    <p:sldId id="1525" r:id="rId14"/>
    <p:sldId id="1526" r:id="rId15"/>
    <p:sldId id="1527" r:id="rId16"/>
    <p:sldId id="1528" r:id="rId17"/>
    <p:sldId id="1529" r:id="rId18"/>
    <p:sldId id="1530" r:id="rId19"/>
    <p:sldId id="1531" r:id="rId20"/>
    <p:sldId id="1532" r:id="rId21"/>
    <p:sldId id="1533" r:id="rId22"/>
    <p:sldId id="1534" r:id="rId23"/>
    <p:sldId id="1535" r:id="rId24"/>
    <p:sldId id="1540" r:id="rId25"/>
    <p:sldId id="1541" r:id="rId26"/>
    <p:sldId id="1542" r:id="rId27"/>
    <p:sldId id="1543" r:id="rId28"/>
    <p:sldId id="1544" r:id="rId29"/>
    <p:sldId id="1545" r:id="rId30"/>
    <p:sldId id="1546" r:id="rId31"/>
    <p:sldId id="1547" r:id="rId32"/>
    <p:sldId id="1548" r:id="rId33"/>
    <p:sldId id="1549" r:id="rId34"/>
    <p:sldId id="1550" r:id="rId35"/>
    <p:sldId id="1539" r:id="rId36"/>
    <p:sldId id="1538" r:id="rId37"/>
    <p:sldId id="1537" r:id="rId38"/>
    <p:sldId id="1536" r:id="rId39"/>
    <p:sldId id="1502" r:id="rId40"/>
    <p:sldId id="1508" r:id="rId41"/>
    <p:sldId id="1509" r:id="rId42"/>
    <p:sldId id="1510" r:id="rId43"/>
    <p:sldId id="1503" r:id="rId44"/>
    <p:sldId id="1505" r:id="rId45"/>
    <p:sldId id="1506" r:id="rId46"/>
    <p:sldId id="1507" r:id="rId47"/>
    <p:sldId id="1504" r:id="rId48"/>
    <p:sldId id="1513" r:id="rId49"/>
    <p:sldId id="1511" r:id="rId50"/>
    <p:sldId id="1512" r:id="rId51"/>
    <p:sldId id="1521" r:id="rId52"/>
    <p:sldId id="1522" r:id="rId53"/>
    <p:sldId id="1551" r:id="rId54"/>
    <p:sldId id="1553" r:id="rId55"/>
    <p:sldId id="1562" r:id="rId56"/>
    <p:sldId id="1552" r:id="rId57"/>
    <p:sldId id="1555" r:id="rId58"/>
    <p:sldId id="1563" r:id="rId59"/>
    <p:sldId id="1554" r:id="rId60"/>
    <p:sldId id="1572" r:id="rId61"/>
    <p:sldId id="1557" r:id="rId62"/>
    <p:sldId id="1566" r:id="rId63"/>
    <p:sldId id="1556" r:id="rId64"/>
    <p:sldId id="1574" r:id="rId65"/>
    <p:sldId id="1567" r:id="rId66"/>
    <p:sldId id="1565" r:id="rId67"/>
    <p:sldId id="1564" r:id="rId68"/>
    <p:sldId id="1559" r:id="rId69"/>
    <p:sldId id="1558" r:id="rId70"/>
    <p:sldId id="1573" r:id="rId71"/>
    <p:sldId id="1560" r:id="rId72"/>
    <p:sldId id="1561" r:id="rId73"/>
    <p:sldId id="1571" r:id="rId74"/>
    <p:sldId id="1569" r:id="rId75"/>
    <p:sldId id="1568" r:id="rId76"/>
    <p:sldId id="1570" r:id="rId77"/>
    <p:sldId id="1519" r:id="rId78"/>
    <p:sldId id="1520" r:id="rId79"/>
    <p:sldId id="301" r:id="rId8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A9AB"/>
    <a:srgbClr val="338D90"/>
    <a:srgbClr val="EA7131"/>
    <a:srgbClr val="FF9300"/>
    <a:srgbClr val="AE5425"/>
    <a:srgbClr val="225F61"/>
    <a:srgbClr val="0096FF"/>
    <a:srgbClr val="005493"/>
    <a:srgbClr val="4CE5E9"/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96" autoAdjust="0"/>
    <p:restoredTop sz="92418" autoAdjust="0"/>
  </p:normalViewPr>
  <p:slideViewPr>
    <p:cSldViewPr snapToGrid="0">
      <p:cViewPr varScale="1">
        <p:scale>
          <a:sx n="156" d="100"/>
          <a:sy n="156" d="100"/>
        </p:scale>
        <p:origin x="22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../embeddings/oleObject1.bin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6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7.xml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8.xml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9.xm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0.xml"/><Relationship Id="rId2" Type="http://schemas.microsoft.com/office/2011/relationships/chartColorStyle" Target="colors20.xml"/><Relationship Id="rId1" Type="http://schemas.microsoft.com/office/2011/relationships/chartStyle" Target="style20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1.xml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2.xml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3.xml"/><Relationship Id="rId2" Type="http://schemas.microsoft.com/office/2011/relationships/chartColorStyle" Target="colors23.xml"/><Relationship Id="rId1" Type="http://schemas.microsoft.com/office/2011/relationships/chartStyle" Target="style23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4.xml"/><Relationship Id="rId2" Type="http://schemas.microsoft.com/office/2011/relationships/chartColorStyle" Target="colors24.xml"/><Relationship Id="rId1" Type="http://schemas.microsoft.com/office/2011/relationships/chartStyle" Target="style24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5.xml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6.xml"/><Relationship Id="rId2" Type="http://schemas.microsoft.com/office/2011/relationships/chartColorStyle" Target="colors26.xml"/><Relationship Id="rId1" Type="http://schemas.microsoft.com/office/2011/relationships/chartStyle" Target="style26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7.xml"/><Relationship Id="rId2" Type="http://schemas.microsoft.com/office/2011/relationships/chartColorStyle" Target="colors27.xml"/><Relationship Id="rId1" Type="http://schemas.microsoft.com/office/2011/relationships/chartStyle" Target="style27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8.xml"/><Relationship Id="rId2" Type="http://schemas.microsoft.com/office/2011/relationships/chartColorStyle" Target="colors28.xml"/><Relationship Id="rId1" Type="http://schemas.microsoft.com/office/2011/relationships/chartStyle" Target="style28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9.xml"/><Relationship Id="rId2" Type="http://schemas.microsoft.com/office/2011/relationships/chartColorStyle" Target="colors29.xml"/><Relationship Id="rId1" Type="http://schemas.microsoft.com/office/2011/relationships/chartStyle" Target="style29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0.xml"/><Relationship Id="rId2" Type="http://schemas.microsoft.com/office/2011/relationships/chartColorStyle" Target="colors30.xml"/><Relationship Id="rId1" Type="http://schemas.microsoft.com/office/2011/relationships/chartStyle" Target="style30.xml"/><Relationship Id="rId4" Type="http://schemas.openxmlformats.org/officeDocument/2006/relationships/oleObject" Target="../embeddings/oleObject4.bin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../embeddings/oleObject2.bin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1.xml"/><Relationship Id="rId2" Type="http://schemas.microsoft.com/office/2011/relationships/chartColorStyle" Target="colors31.xml"/><Relationship Id="rId1" Type="http://schemas.microsoft.com/office/2011/relationships/chartStyle" Target="style31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2.xml"/><Relationship Id="rId2" Type="http://schemas.microsoft.com/office/2011/relationships/chartColorStyle" Target="colors32.xml"/><Relationship Id="rId1" Type="http://schemas.microsoft.com/office/2011/relationships/chartStyle" Target="style32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../embeddings/oleObject3.bin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oleObject" Target="https://d.docs.live.net/12e557f68ce789a8/ALabsPractice/Retail_Analysis.xlsx" TargetMode="Externa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https://d.docs.live.net/12e557f68ce789a8/ALabsPractice/Retail_Analysis.xlsx" TargetMode="External"/><Relationship Id="rId4" Type="http://schemas.openxmlformats.org/officeDocument/2006/relationships/themeOverride" Target="../theme/themeOverrid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cap="none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Revenue</a:t>
            </a:r>
            <a:r>
              <a:rPr lang="en-US" cap="none" baseline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By Gender</a:t>
            </a:r>
            <a:endParaRPr lang="en-US" cap="none" dirty="0">
              <a:solidFill>
                <a:schemeClr val="tx1">
                  <a:lumMod val="95000"/>
                  <a:lumOff val="5000"/>
                </a:schemeClr>
              </a:solidFill>
            </a:endParaRPr>
          </a:p>
        </c:rich>
      </c:tx>
      <c:layout>
        <c:manualLayout>
          <c:xMode val="edge"/>
          <c:yMode val="edge"/>
          <c:x val="0.26135097209202124"/>
          <c:y val="2.500509059566954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'High level'!$C$138</c:f>
              <c:strCache>
                <c:ptCount val="1"/>
                <c:pt idx="0">
                  <c:v>Revenue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38D90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F92D-AF45-BCD1-A7495C1BC945}"/>
              </c:ext>
            </c:extLst>
          </c:dPt>
          <c:dPt>
            <c:idx val="1"/>
            <c:bubble3D val="0"/>
            <c:spPr>
              <a:solidFill>
                <a:srgbClr val="EA713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F92D-AF45-BCD1-A7495C1BC945}"/>
              </c:ext>
            </c:extLst>
          </c:dPt>
          <c:dLbls>
            <c:dLbl>
              <c:idx val="0"/>
              <c:layout>
                <c:manualLayout>
                  <c:x val="-0.1218409886264217"/>
                  <c:y val="-0.1265675123942841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2D-AF45-BCD1-A7495C1BC945}"/>
                </c:ext>
              </c:extLst>
            </c:dLbl>
            <c:dLbl>
              <c:idx val="1"/>
              <c:layout>
                <c:manualLayout>
                  <c:x val="0.14460666375036449"/>
                  <c:y val="9.9577869116039164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92D-AF45-BCD1-A7495C1BC94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'High level'!$B$139:$B$140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'High level'!$C$139:$C$140</c:f>
              <c:numCache>
                <c:formatCode>General</c:formatCode>
                <c:ptCount val="2"/>
                <c:pt idx="0">
                  <c:v>11008466.359999999</c:v>
                </c:pt>
                <c:pt idx="1">
                  <c:v>4726355.91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92D-AF45-BCD1-A7495C1BC94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Seller State Rating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Customer_satisfaction!$O$26</c:f>
              <c:strCache>
                <c:ptCount val="1"/>
                <c:pt idx="0">
                  <c:v>Rating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Customer_satisfaction!$N$27:$N$33</c:f>
              <c:strCache>
                <c:ptCount val="7"/>
                <c:pt idx="0">
                  <c:v>West Bengal</c:v>
                </c:pt>
                <c:pt idx="1">
                  <c:v>Chhattisgarh</c:v>
                </c:pt>
                <c:pt idx="2">
                  <c:v>Haryana</c:v>
                </c:pt>
                <c:pt idx="3">
                  <c:v>Andhra Pradesh</c:v>
                </c:pt>
                <c:pt idx="4">
                  <c:v>Madhya Pradesh</c:v>
                </c:pt>
                <c:pt idx="5">
                  <c:v>Delhi</c:v>
                </c:pt>
                <c:pt idx="6">
                  <c:v>Gujarat</c:v>
                </c:pt>
              </c:strCache>
            </c:strRef>
          </c:cat>
          <c:val>
            <c:numRef>
              <c:f>Customer_satisfaction!$O$27:$O$33</c:f>
              <c:numCache>
                <c:formatCode>General</c:formatCode>
                <c:ptCount val="7"/>
                <c:pt idx="0">
                  <c:v>4.16</c:v>
                </c:pt>
                <c:pt idx="1">
                  <c:v>4.1500000000000004</c:v>
                </c:pt>
                <c:pt idx="2">
                  <c:v>4.1100000000000003</c:v>
                </c:pt>
                <c:pt idx="3">
                  <c:v>4.09</c:v>
                </c:pt>
                <c:pt idx="4">
                  <c:v>4.04</c:v>
                </c:pt>
                <c:pt idx="5">
                  <c:v>4.04</c:v>
                </c:pt>
                <c:pt idx="6">
                  <c:v>3.98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B5-9140-9B89-70AC56E251D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654093616"/>
        <c:axId val="234407247"/>
      </c:barChart>
      <c:catAx>
        <c:axId val="6540936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4407247"/>
        <c:crosses val="autoZero"/>
        <c:auto val="1"/>
        <c:lblAlgn val="ctr"/>
        <c:lblOffset val="100"/>
        <c:noMultiLvlLbl val="0"/>
      </c:catAx>
      <c:valAx>
        <c:axId val="23440724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4093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Region Rating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Customer_satisfaction!$C$40</c:f>
              <c:strCache>
                <c:ptCount val="1"/>
                <c:pt idx="0">
                  <c:v>Rating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Customer_satisfaction!$B$41:$B$44</c:f>
              <c:strCache>
                <c:ptCount val="4"/>
                <c:pt idx="0">
                  <c:v>East</c:v>
                </c:pt>
                <c:pt idx="1">
                  <c:v>South</c:v>
                </c:pt>
                <c:pt idx="2">
                  <c:v>North</c:v>
                </c:pt>
                <c:pt idx="3">
                  <c:v>West</c:v>
                </c:pt>
              </c:strCache>
            </c:strRef>
          </c:cat>
          <c:val>
            <c:numRef>
              <c:f>Customer_satisfaction!$C$41:$C$44</c:f>
              <c:numCache>
                <c:formatCode>General</c:formatCode>
                <c:ptCount val="4"/>
                <c:pt idx="0">
                  <c:v>4.16</c:v>
                </c:pt>
                <c:pt idx="1">
                  <c:v>4.09</c:v>
                </c:pt>
                <c:pt idx="2">
                  <c:v>4.09</c:v>
                </c:pt>
                <c:pt idx="3">
                  <c:v>3.98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47-8848-ABA0-6CEB78707BD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6890751"/>
        <c:axId val="176894095"/>
      </c:barChart>
      <c:catAx>
        <c:axId val="176890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94095"/>
        <c:crosses val="autoZero"/>
        <c:auto val="1"/>
        <c:lblAlgn val="ctr"/>
        <c:lblOffset val="100"/>
        <c:noMultiLvlLbl val="0"/>
      </c:catAx>
      <c:valAx>
        <c:axId val="17689409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8907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Store</a:t>
            </a:r>
            <a:r>
              <a:rPr lang="en-US" b="1" baseline="0" dirty="0">
                <a:solidFill>
                  <a:schemeClr val="tx1"/>
                </a:solidFill>
              </a:rPr>
              <a:t> Rating</a:t>
            </a:r>
            <a:endParaRPr lang="en-US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Customer_satisfaction!$C$59</c:f>
              <c:strCache>
                <c:ptCount val="1"/>
                <c:pt idx="0">
                  <c:v>Rating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Customer_satisfaction!$B$60:$B$96</c:f>
              <c:strCache>
                <c:ptCount val="37"/>
                <c:pt idx="0">
                  <c:v>ST138</c:v>
                </c:pt>
                <c:pt idx="1">
                  <c:v>ST301</c:v>
                </c:pt>
                <c:pt idx="2">
                  <c:v>ST106</c:v>
                </c:pt>
                <c:pt idx="3">
                  <c:v>ST414</c:v>
                </c:pt>
                <c:pt idx="4">
                  <c:v>ST130</c:v>
                </c:pt>
                <c:pt idx="5">
                  <c:v>ST120</c:v>
                </c:pt>
                <c:pt idx="6">
                  <c:v>ST118</c:v>
                </c:pt>
                <c:pt idx="7">
                  <c:v>ST230</c:v>
                </c:pt>
                <c:pt idx="8">
                  <c:v>ST135</c:v>
                </c:pt>
                <c:pt idx="9">
                  <c:v>ST603</c:v>
                </c:pt>
                <c:pt idx="10">
                  <c:v>ST110</c:v>
                </c:pt>
                <c:pt idx="11">
                  <c:v>ST593</c:v>
                </c:pt>
                <c:pt idx="12">
                  <c:v>ST555</c:v>
                </c:pt>
                <c:pt idx="13">
                  <c:v>ST144</c:v>
                </c:pt>
                <c:pt idx="14">
                  <c:v>ST132</c:v>
                </c:pt>
                <c:pt idx="15">
                  <c:v>ST129</c:v>
                </c:pt>
                <c:pt idx="16">
                  <c:v>ST253</c:v>
                </c:pt>
                <c:pt idx="17">
                  <c:v>ST218</c:v>
                </c:pt>
                <c:pt idx="18">
                  <c:v>ST102</c:v>
                </c:pt>
                <c:pt idx="19">
                  <c:v>ST354</c:v>
                </c:pt>
                <c:pt idx="20">
                  <c:v>ST188</c:v>
                </c:pt>
                <c:pt idx="21">
                  <c:v>ST116</c:v>
                </c:pt>
                <c:pt idx="22">
                  <c:v>ST112</c:v>
                </c:pt>
                <c:pt idx="23">
                  <c:v>ST125</c:v>
                </c:pt>
                <c:pt idx="24">
                  <c:v>ST103</c:v>
                </c:pt>
                <c:pt idx="25">
                  <c:v>ST166</c:v>
                </c:pt>
                <c:pt idx="26">
                  <c:v>ST186</c:v>
                </c:pt>
                <c:pt idx="27">
                  <c:v>ST101</c:v>
                </c:pt>
                <c:pt idx="28">
                  <c:v>ST410</c:v>
                </c:pt>
                <c:pt idx="29">
                  <c:v>ST199</c:v>
                </c:pt>
                <c:pt idx="30">
                  <c:v>ST233</c:v>
                </c:pt>
                <c:pt idx="31">
                  <c:v>ST133</c:v>
                </c:pt>
                <c:pt idx="32">
                  <c:v>ST177</c:v>
                </c:pt>
                <c:pt idx="33">
                  <c:v>ST167</c:v>
                </c:pt>
                <c:pt idx="34">
                  <c:v>ST463</c:v>
                </c:pt>
                <c:pt idx="35">
                  <c:v>ST143</c:v>
                </c:pt>
                <c:pt idx="36">
                  <c:v>ST180</c:v>
                </c:pt>
              </c:strCache>
            </c:strRef>
          </c:cat>
          <c:val>
            <c:numRef>
              <c:f>Customer_satisfaction!$C$60:$C$96</c:f>
              <c:numCache>
                <c:formatCode>General</c:formatCode>
                <c:ptCount val="37"/>
                <c:pt idx="0">
                  <c:v>4.26</c:v>
                </c:pt>
                <c:pt idx="1">
                  <c:v>4.2300000000000004</c:v>
                </c:pt>
                <c:pt idx="2">
                  <c:v>4.22</c:v>
                </c:pt>
                <c:pt idx="3">
                  <c:v>4.21</c:v>
                </c:pt>
                <c:pt idx="4">
                  <c:v>4.2</c:v>
                </c:pt>
                <c:pt idx="5">
                  <c:v>4.1900000000000004</c:v>
                </c:pt>
                <c:pt idx="6">
                  <c:v>4.18</c:v>
                </c:pt>
                <c:pt idx="7">
                  <c:v>4.17</c:v>
                </c:pt>
                <c:pt idx="8">
                  <c:v>4.16</c:v>
                </c:pt>
                <c:pt idx="9">
                  <c:v>4.16</c:v>
                </c:pt>
                <c:pt idx="10">
                  <c:v>4.1500000000000004</c:v>
                </c:pt>
                <c:pt idx="11">
                  <c:v>4.13</c:v>
                </c:pt>
                <c:pt idx="12">
                  <c:v>4.13</c:v>
                </c:pt>
                <c:pt idx="13">
                  <c:v>4.13</c:v>
                </c:pt>
                <c:pt idx="14">
                  <c:v>4.12</c:v>
                </c:pt>
                <c:pt idx="15">
                  <c:v>4.12</c:v>
                </c:pt>
                <c:pt idx="16">
                  <c:v>4.12</c:v>
                </c:pt>
                <c:pt idx="17">
                  <c:v>4.12</c:v>
                </c:pt>
                <c:pt idx="18">
                  <c:v>4.1100000000000003</c:v>
                </c:pt>
                <c:pt idx="19">
                  <c:v>4.0999999999999996</c:v>
                </c:pt>
                <c:pt idx="20">
                  <c:v>4.09</c:v>
                </c:pt>
                <c:pt idx="21">
                  <c:v>4.09</c:v>
                </c:pt>
                <c:pt idx="22">
                  <c:v>4.09</c:v>
                </c:pt>
                <c:pt idx="23">
                  <c:v>4.08</c:v>
                </c:pt>
                <c:pt idx="24">
                  <c:v>4.07</c:v>
                </c:pt>
                <c:pt idx="25">
                  <c:v>4.0599999999999996</c:v>
                </c:pt>
                <c:pt idx="26">
                  <c:v>4.05</c:v>
                </c:pt>
                <c:pt idx="27">
                  <c:v>4.04</c:v>
                </c:pt>
                <c:pt idx="28">
                  <c:v>4.04</c:v>
                </c:pt>
                <c:pt idx="29">
                  <c:v>4.0199999999999996</c:v>
                </c:pt>
                <c:pt idx="30">
                  <c:v>4.0199999999999996</c:v>
                </c:pt>
                <c:pt idx="31">
                  <c:v>4</c:v>
                </c:pt>
                <c:pt idx="32">
                  <c:v>4</c:v>
                </c:pt>
                <c:pt idx="33">
                  <c:v>3.98</c:v>
                </c:pt>
                <c:pt idx="34">
                  <c:v>3.91</c:v>
                </c:pt>
                <c:pt idx="35">
                  <c:v>3.9</c:v>
                </c:pt>
                <c:pt idx="36">
                  <c:v>3.76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33-A84E-82D7-BECAFA5DDB8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6694191"/>
        <c:axId val="46695903"/>
      </c:barChart>
      <c:catAx>
        <c:axId val="466941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95903"/>
        <c:crosses val="autoZero"/>
        <c:auto val="1"/>
        <c:lblAlgn val="ctr"/>
        <c:lblOffset val="100"/>
        <c:noMultiLvlLbl val="0"/>
      </c:catAx>
      <c:valAx>
        <c:axId val="4669590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6941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Behaviour!PivotTable7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chemeClr val="tx1"/>
                </a:solidFill>
              </a:rPr>
              <a:t>Category Penetration by Month</a:t>
            </a:r>
            <a:r>
              <a:rPr lang="en-US" b="1" baseline="0">
                <a:solidFill>
                  <a:schemeClr val="tx1"/>
                </a:solidFill>
              </a:rPr>
              <a:t> &amp; Year</a:t>
            </a:r>
            <a:endParaRPr lang="en-US" b="1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348E90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348E90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348E90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Behaviour'!$I$287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348E90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Behaviour'!$H$288:$H$302</c:f>
              <c:strCache>
                <c:ptCount val="14"/>
                <c:pt idx="0">
                  <c:v>Toys &amp; Gifts</c:v>
                </c:pt>
                <c:pt idx="1">
                  <c:v>Home_Appliances</c:v>
                </c:pt>
                <c:pt idx="2">
                  <c:v>Food &amp; Beverages</c:v>
                </c:pt>
                <c:pt idx="3">
                  <c:v>Baby</c:v>
                </c:pt>
                <c:pt idx="4">
                  <c:v>Luggage_Accessories</c:v>
                </c:pt>
                <c:pt idx="5">
                  <c:v>Furniture</c:v>
                </c:pt>
                <c:pt idx="6">
                  <c:v>Construction_Tools</c:v>
                </c:pt>
                <c:pt idx="7">
                  <c:v>Computers &amp; Accessories</c:v>
                </c:pt>
                <c:pt idx="8">
                  <c:v>Auto</c:v>
                </c:pt>
                <c:pt idx="9">
                  <c:v>Stationery</c:v>
                </c:pt>
                <c:pt idx="10">
                  <c:v>Electronics</c:v>
                </c:pt>
                <c:pt idx="11">
                  <c:v>Pet_Shop</c:v>
                </c:pt>
                <c:pt idx="12">
                  <c:v>Fashion</c:v>
                </c:pt>
                <c:pt idx="13">
                  <c:v>Others</c:v>
                </c:pt>
              </c:strCache>
            </c:strRef>
          </c:cat>
          <c:val>
            <c:numRef>
              <c:f>'Customer Behaviour'!$I$288:$I$302</c:f>
              <c:numCache>
                <c:formatCode>0.00%</c:formatCode>
                <c:ptCount val="14"/>
                <c:pt idx="0">
                  <c:v>0.16217391245396784</c:v>
                </c:pt>
                <c:pt idx="1">
                  <c:v>0.13045056350097314</c:v>
                </c:pt>
                <c:pt idx="2">
                  <c:v>0.11565635796141685</c:v>
                </c:pt>
                <c:pt idx="3">
                  <c:v>0.11171871186606144</c:v>
                </c:pt>
                <c:pt idx="4">
                  <c:v>0.10284405964758161</c:v>
                </c:pt>
                <c:pt idx="5">
                  <c:v>8.2963844280655105E-2</c:v>
                </c:pt>
                <c:pt idx="6">
                  <c:v>8.2012210995590945E-2</c:v>
                </c:pt>
                <c:pt idx="7">
                  <c:v>6.5048248753952487E-2</c:v>
                </c:pt>
                <c:pt idx="8">
                  <c:v>4.4778070646426249E-2</c:v>
                </c:pt>
                <c:pt idx="9">
                  <c:v>3.5793931653135158E-2</c:v>
                </c:pt>
                <c:pt idx="10">
                  <c:v>3.2113759131807251E-2</c:v>
                </c:pt>
                <c:pt idx="11">
                  <c:v>1.8137097780164167E-2</c:v>
                </c:pt>
                <c:pt idx="12">
                  <c:v>1.1056693133314924E-2</c:v>
                </c:pt>
                <c:pt idx="13">
                  <c:v>5.2525381949529047E-3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69-4D49-BAED-63A46A8B75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8360335"/>
        <c:axId val="108722559"/>
      </c:barChart>
      <c:catAx>
        <c:axId val="108360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722559"/>
        <c:crosses val="autoZero"/>
        <c:auto val="1"/>
        <c:lblAlgn val="ctr"/>
        <c:lblOffset val="100"/>
        <c:noMultiLvlLbl val="0"/>
      </c:catAx>
      <c:valAx>
        <c:axId val="108722559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360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Top</a:t>
            </a:r>
            <a:r>
              <a:rPr lang="en-US" sz="1400" b="1" baseline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Category for Each Store by Revenue &amp; Percent Contribution</a:t>
            </a:r>
            <a:endParaRPr lang="en-US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141232504528723E-2"/>
          <c:y val="8.817456745992823E-2"/>
          <c:w val="0.91812441923032739"/>
          <c:h val="0.628071320910402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'Category Behaviour'!$D$320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&quot;₹&quot;#,##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Behaviour'!$B$321:$C$357</c:f>
              <c:multiLvlStrCache>
                <c:ptCount val="37"/>
                <c:lvl>
                  <c:pt idx="0">
                    <c:v>Baby</c:v>
                  </c:pt>
                  <c:pt idx="1">
                    <c:v>Toys &amp; Gifts</c:v>
                  </c:pt>
                  <c:pt idx="2">
                    <c:v>Furniture</c:v>
                  </c:pt>
                  <c:pt idx="3">
                    <c:v>Toys &amp; Gifts</c:v>
                  </c:pt>
                  <c:pt idx="4">
                    <c:v>Toys &amp; Gifts</c:v>
                  </c:pt>
                  <c:pt idx="5">
                    <c:v>Toys &amp; Gifts</c:v>
                  </c:pt>
                  <c:pt idx="6">
                    <c:v>Home_Appliances</c:v>
                  </c:pt>
                  <c:pt idx="7">
                    <c:v>Computers &amp; Accessories</c:v>
                  </c:pt>
                  <c:pt idx="8">
                    <c:v>Computers &amp; Accessories</c:v>
                  </c:pt>
                  <c:pt idx="9">
                    <c:v>Baby</c:v>
                  </c:pt>
                  <c:pt idx="10">
                    <c:v>Toys &amp; Gifts</c:v>
                  </c:pt>
                  <c:pt idx="11">
                    <c:v>Toys &amp; Gifts</c:v>
                  </c:pt>
                  <c:pt idx="12">
                    <c:v>Luggage_Accessories</c:v>
                  </c:pt>
                  <c:pt idx="13">
                    <c:v>Baby</c:v>
                  </c:pt>
                  <c:pt idx="14">
                    <c:v>Toys &amp; Gifts</c:v>
                  </c:pt>
                  <c:pt idx="15">
                    <c:v>Food &amp; Beverages</c:v>
                  </c:pt>
                  <c:pt idx="16">
                    <c:v>Stationery</c:v>
                  </c:pt>
                  <c:pt idx="17">
                    <c:v>Food &amp; Beverages</c:v>
                  </c:pt>
                  <c:pt idx="18">
                    <c:v>Food &amp; Beverages</c:v>
                  </c:pt>
                  <c:pt idx="19">
                    <c:v>Home_Appliances</c:v>
                  </c:pt>
                  <c:pt idx="20">
                    <c:v>Toys &amp; Gifts</c:v>
                  </c:pt>
                  <c:pt idx="21">
                    <c:v>Home_Appliances</c:v>
                  </c:pt>
                  <c:pt idx="22">
                    <c:v>Luggage_Accessories</c:v>
                  </c:pt>
                  <c:pt idx="23">
                    <c:v>Computers &amp; Accessories</c:v>
                  </c:pt>
                  <c:pt idx="24">
                    <c:v>Computers &amp; Accessories</c:v>
                  </c:pt>
                  <c:pt idx="25">
                    <c:v>Toys &amp; Gifts</c:v>
                  </c:pt>
                  <c:pt idx="26">
                    <c:v>Computers &amp; Accessories</c:v>
                  </c:pt>
                  <c:pt idx="27">
                    <c:v>Computers &amp; Accessories</c:v>
                  </c:pt>
                  <c:pt idx="28">
                    <c:v>Toys &amp; Gifts</c:v>
                  </c:pt>
                  <c:pt idx="29">
                    <c:v>Food &amp; Beverages</c:v>
                  </c:pt>
                  <c:pt idx="30">
                    <c:v>Luggage_Accessories</c:v>
                  </c:pt>
                  <c:pt idx="31">
                    <c:v>Computers &amp; Accessories</c:v>
                  </c:pt>
                  <c:pt idx="32">
                    <c:v>Electronics</c:v>
                  </c:pt>
                  <c:pt idx="33">
                    <c:v>Toys &amp; Gifts</c:v>
                  </c:pt>
                  <c:pt idx="34">
                    <c:v>Baby</c:v>
                  </c:pt>
                  <c:pt idx="35">
                    <c:v>Computers &amp; Accessories</c:v>
                  </c:pt>
                  <c:pt idx="36">
                    <c:v>Home_Appliances</c:v>
                  </c:pt>
                </c:lvl>
                <c:lvl>
                  <c:pt idx="0">
                    <c:v>ST143</c:v>
                  </c:pt>
                  <c:pt idx="1">
                    <c:v>ST103</c:v>
                  </c:pt>
                  <c:pt idx="2">
                    <c:v>ST180</c:v>
                  </c:pt>
                  <c:pt idx="3">
                    <c:v>ST301</c:v>
                  </c:pt>
                  <c:pt idx="4">
                    <c:v>ST593</c:v>
                  </c:pt>
                  <c:pt idx="5">
                    <c:v>ST144</c:v>
                  </c:pt>
                  <c:pt idx="6">
                    <c:v>ST218</c:v>
                  </c:pt>
                  <c:pt idx="7">
                    <c:v>ST186</c:v>
                  </c:pt>
                  <c:pt idx="8">
                    <c:v>ST110</c:v>
                  </c:pt>
                  <c:pt idx="9">
                    <c:v>ST129</c:v>
                  </c:pt>
                  <c:pt idx="10">
                    <c:v>ST102</c:v>
                  </c:pt>
                  <c:pt idx="11">
                    <c:v>ST167</c:v>
                  </c:pt>
                  <c:pt idx="12">
                    <c:v>ST106</c:v>
                  </c:pt>
                  <c:pt idx="13">
                    <c:v>ST410</c:v>
                  </c:pt>
                  <c:pt idx="14">
                    <c:v>ST101</c:v>
                  </c:pt>
                  <c:pt idx="15">
                    <c:v>ST132</c:v>
                  </c:pt>
                  <c:pt idx="16">
                    <c:v>ST555</c:v>
                  </c:pt>
                  <c:pt idx="17">
                    <c:v>ST414</c:v>
                  </c:pt>
                  <c:pt idx="18">
                    <c:v>ST138</c:v>
                  </c:pt>
                  <c:pt idx="19">
                    <c:v>ST120</c:v>
                  </c:pt>
                  <c:pt idx="20">
                    <c:v>ST125</c:v>
                  </c:pt>
                  <c:pt idx="21">
                    <c:v>ST603</c:v>
                  </c:pt>
                  <c:pt idx="22">
                    <c:v>ST253</c:v>
                  </c:pt>
                  <c:pt idx="23">
                    <c:v>ST233</c:v>
                  </c:pt>
                  <c:pt idx="24">
                    <c:v>ST118</c:v>
                  </c:pt>
                  <c:pt idx="25">
                    <c:v>ST230</c:v>
                  </c:pt>
                  <c:pt idx="26">
                    <c:v>ST463</c:v>
                  </c:pt>
                  <c:pt idx="27">
                    <c:v>ST354</c:v>
                  </c:pt>
                  <c:pt idx="28">
                    <c:v>ST188</c:v>
                  </c:pt>
                  <c:pt idx="29">
                    <c:v>ST177</c:v>
                  </c:pt>
                  <c:pt idx="30">
                    <c:v>ST116</c:v>
                  </c:pt>
                  <c:pt idx="31">
                    <c:v>ST130</c:v>
                  </c:pt>
                  <c:pt idx="32">
                    <c:v>ST166</c:v>
                  </c:pt>
                  <c:pt idx="33">
                    <c:v>ST133</c:v>
                  </c:pt>
                  <c:pt idx="34">
                    <c:v>ST135</c:v>
                  </c:pt>
                  <c:pt idx="35">
                    <c:v>ST199</c:v>
                  </c:pt>
                  <c:pt idx="36">
                    <c:v>ST112</c:v>
                  </c:pt>
                </c:lvl>
              </c:multiLvlStrCache>
            </c:multiLvlStrRef>
          </c:cat>
          <c:val>
            <c:numRef>
              <c:f>'Category Behaviour'!$D$321:$D$357</c:f>
              <c:numCache>
                <c:formatCode>General</c:formatCode>
                <c:ptCount val="37"/>
                <c:pt idx="0">
                  <c:v>585422.37000000104</c:v>
                </c:pt>
                <c:pt idx="1">
                  <c:v>446612.34000000102</c:v>
                </c:pt>
                <c:pt idx="2">
                  <c:v>259995.389999999</c:v>
                </c:pt>
                <c:pt idx="3">
                  <c:v>238917.739999999</c:v>
                </c:pt>
                <c:pt idx="4">
                  <c:v>222146.99</c:v>
                </c:pt>
                <c:pt idx="5">
                  <c:v>193293.09</c:v>
                </c:pt>
                <c:pt idx="6">
                  <c:v>186259.45</c:v>
                </c:pt>
                <c:pt idx="7">
                  <c:v>185076.99</c:v>
                </c:pt>
                <c:pt idx="8">
                  <c:v>179791.66</c:v>
                </c:pt>
                <c:pt idx="9">
                  <c:v>158569.23000000001</c:v>
                </c:pt>
                <c:pt idx="10">
                  <c:v>155305.25999999899</c:v>
                </c:pt>
                <c:pt idx="11">
                  <c:v>149993.77999999901</c:v>
                </c:pt>
                <c:pt idx="12">
                  <c:v>147912.78</c:v>
                </c:pt>
                <c:pt idx="13">
                  <c:v>125376.63</c:v>
                </c:pt>
                <c:pt idx="14">
                  <c:v>108098.64</c:v>
                </c:pt>
                <c:pt idx="15">
                  <c:v>103387.25999999901</c:v>
                </c:pt>
                <c:pt idx="16">
                  <c:v>100794.55</c:v>
                </c:pt>
                <c:pt idx="17">
                  <c:v>97077.42</c:v>
                </c:pt>
                <c:pt idx="18">
                  <c:v>93481.760000000097</c:v>
                </c:pt>
                <c:pt idx="19">
                  <c:v>86511.249999999898</c:v>
                </c:pt>
                <c:pt idx="20">
                  <c:v>83211.459999999905</c:v>
                </c:pt>
                <c:pt idx="21">
                  <c:v>73349.84</c:v>
                </c:pt>
                <c:pt idx="22">
                  <c:v>70024.909999999902</c:v>
                </c:pt>
                <c:pt idx="23">
                  <c:v>67837.45</c:v>
                </c:pt>
                <c:pt idx="24">
                  <c:v>67463.27</c:v>
                </c:pt>
                <c:pt idx="25">
                  <c:v>63944.61</c:v>
                </c:pt>
                <c:pt idx="26">
                  <c:v>63878.999999999898</c:v>
                </c:pt>
                <c:pt idx="27">
                  <c:v>60152.559999999903</c:v>
                </c:pt>
                <c:pt idx="28">
                  <c:v>56823.949999999903</c:v>
                </c:pt>
                <c:pt idx="29">
                  <c:v>53809.83</c:v>
                </c:pt>
                <c:pt idx="30">
                  <c:v>53017.889999999898</c:v>
                </c:pt>
                <c:pt idx="31">
                  <c:v>51117.489999999903</c:v>
                </c:pt>
                <c:pt idx="32">
                  <c:v>50923.72</c:v>
                </c:pt>
                <c:pt idx="33">
                  <c:v>48315.58</c:v>
                </c:pt>
                <c:pt idx="34">
                  <c:v>47089.73</c:v>
                </c:pt>
                <c:pt idx="35">
                  <c:v>38722.699999999903</c:v>
                </c:pt>
                <c:pt idx="36">
                  <c:v>36789.78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7C-5B4D-B31D-C3B52C7B4F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96938703"/>
        <c:axId val="14736623"/>
      </c:barChart>
      <c:lineChart>
        <c:grouping val="standard"/>
        <c:varyColors val="0"/>
        <c:ser>
          <c:idx val="1"/>
          <c:order val="1"/>
          <c:tx>
            <c:strRef>
              <c:f>'Category Behaviour'!$E$320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1.8026899830176749E-2"/>
                  <c:y val="-4.633983531767278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A7C-5B4D-B31D-C3B52C7B4FC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Behaviour'!$B$321:$C$357</c:f>
              <c:multiLvlStrCache>
                <c:ptCount val="37"/>
                <c:lvl>
                  <c:pt idx="0">
                    <c:v>Baby</c:v>
                  </c:pt>
                  <c:pt idx="1">
                    <c:v>Toys &amp; Gifts</c:v>
                  </c:pt>
                  <c:pt idx="2">
                    <c:v>Furniture</c:v>
                  </c:pt>
                  <c:pt idx="3">
                    <c:v>Toys &amp; Gifts</c:v>
                  </c:pt>
                  <c:pt idx="4">
                    <c:v>Toys &amp; Gifts</c:v>
                  </c:pt>
                  <c:pt idx="5">
                    <c:v>Toys &amp; Gifts</c:v>
                  </c:pt>
                  <c:pt idx="6">
                    <c:v>Home_Appliances</c:v>
                  </c:pt>
                  <c:pt idx="7">
                    <c:v>Computers &amp; Accessories</c:v>
                  </c:pt>
                  <c:pt idx="8">
                    <c:v>Computers &amp; Accessories</c:v>
                  </c:pt>
                  <c:pt idx="9">
                    <c:v>Baby</c:v>
                  </c:pt>
                  <c:pt idx="10">
                    <c:v>Toys &amp; Gifts</c:v>
                  </c:pt>
                  <c:pt idx="11">
                    <c:v>Toys &amp; Gifts</c:v>
                  </c:pt>
                  <c:pt idx="12">
                    <c:v>Luggage_Accessories</c:v>
                  </c:pt>
                  <c:pt idx="13">
                    <c:v>Baby</c:v>
                  </c:pt>
                  <c:pt idx="14">
                    <c:v>Toys &amp; Gifts</c:v>
                  </c:pt>
                  <c:pt idx="15">
                    <c:v>Food &amp; Beverages</c:v>
                  </c:pt>
                  <c:pt idx="16">
                    <c:v>Stationery</c:v>
                  </c:pt>
                  <c:pt idx="17">
                    <c:v>Food &amp; Beverages</c:v>
                  </c:pt>
                  <c:pt idx="18">
                    <c:v>Food &amp; Beverages</c:v>
                  </c:pt>
                  <c:pt idx="19">
                    <c:v>Home_Appliances</c:v>
                  </c:pt>
                  <c:pt idx="20">
                    <c:v>Toys &amp; Gifts</c:v>
                  </c:pt>
                  <c:pt idx="21">
                    <c:v>Home_Appliances</c:v>
                  </c:pt>
                  <c:pt idx="22">
                    <c:v>Luggage_Accessories</c:v>
                  </c:pt>
                  <c:pt idx="23">
                    <c:v>Computers &amp; Accessories</c:v>
                  </c:pt>
                  <c:pt idx="24">
                    <c:v>Computers &amp; Accessories</c:v>
                  </c:pt>
                  <c:pt idx="25">
                    <c:v>Toys &amp; Gifts</c:v>
                  </c:pt>
                  <c:pt idx="26">
                    <c:v>Computers &amp; Accessories</c:v>
                  </c:pt>
                  <c:pt idx="27">
                    <c:v>Computers &amp; Accessories</c:v>
                  </c:pt>
                  <c:pt idx="28">
                    <c:v>Toys &amp; Gifts</c:v>
                  </c:pt>
                  <c:pt idx="29">
                    <c:v>Food &amp; Beverages</c:v>
                  </c:pt>
                  <c:pt idx="30">
                    <c:v>Luggage_Accessories</c:v>
                  </c:pt>
                  <c:pt idx="31">
                    <c:v>Computers &amp; Accessories</c:v>
                  </c:pt>
                  <c:pt idx="32">
                    <c:v>Electronics</c:v>
                  </c:pt>
                  <c:pt idx="33">
                    <c:v>Toys &amp; Gifts</c:v>
                  </c:pt>
                  <c:pt idx="34">
                    <c:v>Baby</c:v>
                  </c:pt>
                  <c:pt idx="35">
                    <c:v>Computers &amp; Accessories</c:v>
                  </c:pt>
                  <c:pt idx="36">
                    <c:v>Home_Appliances</c:v>
                  </c:pt>
                </c:lvl>
                <c:lvl>
                  <c:pt idx="0">
                    <c:v>ST143</c:v>
                  </c:pt>
                  <c:pt idx="1">
                    <c:v>ST103</c:v>
                  </c:pt>
                  <c:pt idx="2">
                    <c:v>ST180</c:v>
                  </c:pt>
                  <c:pt idx="3">
                    <c:v>ST301</c:v>
                  </c:pt>
                  <c:pt idx="4">
                    <c:v>ST593</c:v>
                  </c:pt>
                  <c:pt idx="5">
                    <c:v>ST144</c:v>
                  </c:pt>
                  <c:pt idx="6">
                    <c:v>ST218</c:v>
                  </c:pt>
                  <c:pt idx="7">
                    <c:v>ST186</c:v>
                  </c:pt>
                  <c:pt idx="8">
                    <c:v>ST110</c:v>
                  </c:pt>
                  <c:pt idx="9">
                    <c:v>ST129</c:v>
                  </c:pt>
                  <c:pt idx="10">
                    <c:v>ST102</c:v>
                  </c:pt>
                  <c:pt idx="11">
                    <c:v>ST167</c:v>
                  </c:pt>
                  <c:pt idx="12">
                    <c:v>ST106</c:v>
                  </c:pt>
                  <c:pt idx="13">
                    <c:v>ST410</c:v>
                  </c:pt>
                  <c:pt idx="14">
                    <c:v>ST101</c:v>
                  </c:pt>
                  <c:pt idx="15">
                    <c:v>ST132</c:v>
                  </c:pt>
                  <c:pt idx="16">
                    <c:v>ST555</c:v>
                  </c:pt>
                  <c:pt idx="17">
                    <c:v>ST414</c:v>
                  </c:pt>
                  <c:pt idx="18">
                    <c:v>ST138</c:v>
                  </c:pt>
                  <c:pt idx="19">
                    <c:v>ST120</c:v>
                  </c:pt>
                  <c:pt idx="20">
                    <c:v>ST125</c:v>
                  </c:pt>
                  <c:pt idx="21">
                    <c:v>ST603</c:v>
                  </c:pt>
                  <c:pt idx="22">
                    <c:v>ST253</c:v>
                  </c:pt>
                  <c:pt idx="23">
                    <c:v>ST233</c:v>
                  </c:pt>
                  <c:pt idx="24">
                    <c:v>ST118</c:v>
                  </c:pt>
                  <c:pt idx="25">
                    <c:v>ST230</c:v>
                  </c:pt>
                  <c:pt idx="26">
                    <c:v>ST463</c:v>
                  </c:pt>
                  <c:pt idx="27">
                    <c:v>ST354</c:v>
                  </c:pt>
                  <c:pt idx="28">
                    <c:v>ST188</c:v>
                  </c:pt>
                  <c:pt idx="29">
                    <c:v>ST177</c:v>
                  </c:pt>
                  <c:pt idx="30">
                    <c:v>ST116</c:v>
                  </c:pt>
                  <c:pt idx="31">
                    <c:v>ST130</c:v>
                  </c:pt>
                  <c:pt idx="32">
                    <c:v>ST166</c:v>
                  </c:pt>
                  <c:pt idx="33">
                    <c:v>ST133</c:v>
                  </c:pt>
                  <c:pt idx="34">
                    <c:v>ST135</c:v>
                  </c:pt>
                  <c:pt idx="35">
                    <c:v>ST199</c:v>
                  </c:pt>
                  <c:pt idx="36">
                    <c:v>ST112</c:v>
                  </c:pt>
                </c:lvl>
              </c:multiLvlStrCache>
            </c:multiLvlStrRef>
          </c:cat>
          <c:val>
            <c:numRef>
              <c:f>'Category Behaviour'!$E$321:$E$357</c:f>
              <c:numCache>
                <c:formatCode>0%</c:formatCode>
                <c:ptCount val="37"/>
                <c:pt idx="0">
                  <c:v>0.67206557465426497</c:v>
                </c:pt>
                <c:pt idx="1">
                  <c:v>0.135448930147851</c:v>
                </c:pt>
                <c:pt idx="2">
                  <c:v>0.60017015125479301</c:v>
                </c:pt>
                <c:pt idx="3">
                  <c:v>0.71990637392246104</c:v>
                </c:pt>
                <c:pt idx="4">
                  <c:v>0.58398038219937398</c:v>
                </c:pt>
                <c:pt idx="5">
                  <c:v>0.57753619986179805</c:v>
                </c:pt>
                <c:pt idx="6">
                  <c:v>0.47910260468118099</c:v>
                </c:pt>
                <c:pt idx="7">
                  <c:v>0.50198700090735004</c:v>
                </c:pt>
                <c:pt idx="8">
                  <c:v>0.48129895496530001</c:v>
                </c:pt>
                <c:pt idx="9">
                  <c:v>0.42405236592123502</c:v>
                </c:pt>
                <c:pt idx="10">
                  <c:v>0.26897749477615901</c:v>
                </c:pt>
                <c:pt idx="11">
                  <c:v>0.32452928914991003</c:v>
                </c:pt>
                <c:pt idx="12">
                  <c:v>0.208242148446421</c:v>
                </c:pt>
                <c:pt idx="13">
                  <c:v>0.242635961264831</c:v>
                </c:pt>
                <c:pt idx="14">
                  <c:v>0.31591684180886098</c:v>
                </c:pt>
                <c:pt idx="15">
                  <c:v>0.26079342985947601</c:v>
                </c:pt>
                <c:pt idx="16">
                  <c:v>0.43159727501807699</c:v>
                </c:pt>
                <c:pt idx="17">
                  <c:v>0.38095345357336002</c:v>
                </c:pt>
                <c:pt idx="18">
                  <c:v>0.38298236700114302</c:v>
                </c:pt>
                <c:pt idx="19">
                  <c:v>0.24422124866366199</c:v>
                </c:pt>
                <c:pt idx="20">
                  <c:v>0.159656020893024</c:v>
                </c:pt>
                <c:pt idx="21">
                  <c:v>0.282612928866536</c:v>
                </c:pt>
                <c:pt idx="22">
                  <c:v>0.32044351727859699</c:v>
                </c:pt>
                <c:pt idx="23">
                  <c:v>0.30459281629632801</c:v>
                </c:pt>
                <c:pt idx="24">
                  <c:v>0.17274179978398299</c:v>
                </c:pt>
                <c:pt idx="25">
                  <c:v>0.28650543765501502</c:v>
                </c:pt>
                <c:pt idx="26">
                  <c:v>0.32950272679638698</c:v>
                </c:pt>
                <c:pt idx="27">
                  <c:v>0.39382090847965301</c:v>
                </c:pt>
                <c:pt idx="28">
                  <c:v>0.23245838457807499</c:v>
                </c:pt>
                <c:pt idx="29">
                  <c:v>0.269919559603854</c:v>
                </c:pt>
                <c:pt idx="30">
                  <c:v>0.192170254688278</c:v>
                </c:pt>
                <c:pt idx="31">
                  <c:v>0.20449287956194101</c:v>
                </c:pt>
                <c:pt idx="32">
                  <c:v>0.23144980346838401</c:v>
                </c:pt>
                <c:pt idx="33">
                  <c:v>0.21644488294869299</c:v>
                </c:pt>
                <c:pt idx="34">
                  <c:v>0.23169904124561799</c:v>
                </c:pt>
                <c:pt idx="35">
                  <c:v>0.18318614179927301</c:v>
                </c:pt>
                <c:pt idx="36">
                  <c:v>0.18774819117136199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A7C-5B4D-B31D-C3B52C7B4F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3714255"/>
        <c:axId val="257925760"/>
      </c:lineChart>
      <c:catAx>
        <c:axId val="4969387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Store Id &amp; Top 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736623"/>
        <c:crosses val="autoZero"/>
        <c:auto val="1"/>
        <c:lblAlgn val="ctr"/>
        <c:lblOffset val="100"/>
        <c:noMultiLvlLbl val="0"/>
      </c:catAx>
      <c:valAx>
        <c:axId val="1473662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Revenue(in Thousand)</a:t>
                </a:r>
              </a:p>
            </c:rich>
          </c:tx>
          <c:layout>
            <c:manualLayout>
              <c:xMode val="edge"/>
              <c:yMode val="edge"/>
              <c:x val="2.369594498135294E-5"/>
              <c:y val="0.295480632942006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,\ \k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6938703"/>
        <c:crosses val="autoZero"/>
        <c:crossBetween val="between"/>
      </c:valAx>
      <c:valAx>
        <c:axId val="257925760"/>
        <c:scaling>
          <c:orientation val="minMax"/>
        </c:scaling>
        <c:delete val="0"/>
        <c:axPos val="r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3714255"/>
        <c:crosses val="max"/>
        <c:crossBetween val="between"/>
      </c:valAx>
      <c:catAx>
        <c:axId val="44371425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792576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447593235553699"/>
          <c:y val="1.608898566199015E-2"/>
          <c:w val="0.2172635367687836"/>
          <c:h val="4.01174505312828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Top 5 Categories by Revenue</a:t>
            </a:r>
            <a:r>
              <a:rPr lang="en-US" b="1" baseline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&amp; Percent Contribution by Region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5874966568658821E-2"/>
          <c:y val="9.0716294799118344E-2"/>
          <c:w val="0.88842739401780335"/>
          <c:h val="0.5661755402278485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'Category Behaviour'!$D$365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&quot;₹&quot;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Behaviour'!$B$366:$C$385</c:f>
              <c:multiLvlStrCache>
                <c:ptCount val="20"/>
                <c:lvl>
                  <c:pt idx="0">
                    <c:v>Toys &amp; Gifts</c:v>
                  </c:pt>
                  <c:pt idx="1">
                    <c:v>Food &amp; Beverages</c:v>
                  </c:pt>
                  <c:pt idx="2">
                    <c:v>Home_Appliances</c:v>
                  </c:pt>
                  <c:pt idx="3">
                    <c:v>Luggage_Accessories</c:v>
                  </c:pt>
                  <c:pt idx="4">
                    <c:v>Furniture</c:v>
                  </c:pt>
                  <c:pt idx="5">
                    <c:v>Luggage_Accessories</c:v>
                  </c:pt>
                  <c:pt idx="6">
                    <c:v>Home_Appliances</c:v>
                  </c:pt>
                  <c:pt idx="7">
                    <c:v>Toys &amp; Gifts</c:v>
                  </c:pt>
                  <c:pt idx="8">
                    <c:v>Food &amp; Beverages</c:v>
                  </c:pt>
                  <c:pt idx="9">
                    <c:v>Baby</c:v>
                  </c:pt>
                  <c:pt idx="10">
                    <c:v>Baby</c:v>
                  </c:pt>
                  <c:pt idx="11">
                    <c:v>Toys &amp; Gifts</c:v>
                  </c:pt>
                  <c:pt idx="12">
                    <c:v>Computers &amp; Accessories</c:v>
                  </c:pt>
                  <c:pt idx="13">
                    <c:v>Home_Appliances</c:v>
                  </c:pt>
                  <c:pt idx="14">
                    <c:v>Luggage_Accessories</c:v>
                  </c:pt>
                  <c:pt idx="15">
                    <c:v>Home_Appliances</c:v>
                  </c:pt>
                  <c:pt idx="16">
                    <c:v>Computers &amp; Accessories</c:v>
                  </c:pt>
                  <c:pt idx="17">
                    <c:v>Auto</c:v>
                  </c:pt>
                  <c:pt idx="18">
                    <c:v>Food &amp; Beverages</c:v>
                  </c:pt>
                  <c:pt idx="19">
                    <c:v>Luggage_Accessories</c:v>
                  </c:pt>
                </c:lvl>
                <c:lvl>
                  <c:pt idx="0">
                    <c:v>South</c:v>
                  </c:pt>
                  <c:pt idx="5">
                    <c:v>North</c:v>
                  </c:pt>
                  <c:pt idx="10">
                    <c:v>West</c:v>
                  </c:pt>
                  <c:pt idx="15">
                    <c:v>East</c:v>
                  </c:pt>
                </c:lvl>
              </c:multiLvlStrCache>
            </c:multiLvlStrRef>
          </c:cat>
          <c:val>
            <c:numRef>
              <c:f>'Category Behaviour'!$D$366:$D$385</c:f>
              <c:numCache>
                <c:formatCode>General</c:formatCode>
                <c:ptCount val="20"/>
                <c:pt idx="0">
                  <c:v>2049743.5800000101</c:v>
                </c:pt>
                <c:pt idx="1">
                  <c:v>1321173.8500000001</c:v>
                </c:pt>
                <c:pt idx="2">
                  <c:v>1315265.58</c:v>
                </c:pt>
                <c:pt idx="3">
                  <c:v>1184167.72</c:v>
                </c:pt>
                <c:pt idx="4">
                  <c:v>1039148.42999999</c:v>
                </c:pt>
                <c:pt idx="5">
                  <c:v>314791.679999999</c:v>
                </c:pt>
                <c:pt idx="6">
                  <c:v>273121.44999999902</c:v>
                </c:pt>
                <c:pt idx="7">
                  <c:v>256671.40999999901</c:v>
                </c:pt>
                <c:pt idx="8">
                  <c:v>233554.81999999899</c:v>
                </c:pt>
                <c:pt idx="9">
                  <c:v>229153.59999999899</c:v>
                </c:pt>
                <c:pt idx="10">
                  <c:v>623064.28000000399</c:v>
                </c:pt>
                <c:pt idx="11">
                  <c:v>291196.62</c:v>
                </c:pt>
                <c:pt idx="12">
                  <c:v>184825.36</c:v>
                </c:pt>
                <c:pt idx="13">
                  <c:v>109400.269999999</c:v>
                </c:pt>
                <c:pt idx="14">
                  <c:v>103851.129999999</c:v>
                </c:pt>
                <c:pt idx="15">
                  <c:v>73205.47</c:v>
                </c:pt>
                <c:pt idx="16">
                  <c:v>58959.7599999999</c:v>
                </c:pt>
                <c:pt idx="17">
                  <c:v>27922.79</c:v>
                </c:pt>
                <c:pt idx="18">
                  <c:v>24606.51</c:v>
                </c:pt>
                <c:pt idx="19">
                  <c:v>23778.589999999898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BB-F548-ABEC-D9186CE866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72100543"/>
        <c:axId val="412701871"/>
      </c:barChart>
      <c:lineChart>
        <c:grouping val="standard"/>
        <c:varyColors val="0"/>
        <c:ser>
          <c:idx val="1"/>
          <c:order val="1"/>
          <c:tx>
            <c:strRef>
              <c:f>'Category Behaviour'!$E$365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Behaviour'!$B$366:$C$385</c:f>
              <c:multiLvlStrCache>
                <c:ptCount val="20"/>
                <c:lvl>
                  <c:pt idx="0">
                    <c:v>Toys &amp; Gifts</c:v>
                  </c:pt>
                  <c:pt idx="1">
                    <c:v>Food &amp; Beverages</c:v>
                  </c:pt>
                  <c:pt idx="2">
                    <c:v>Home_Appliances</c:v>
                  </c:pt>
                  <c:pt idx="3">
                    <c:v>Luggage_Accessories</c:v>
                  </c:pt>
                  <c:pt idx="4">
                    <c:v>Furniture</c:v>
                  </c:pt>
                  <c:pt idx="5">
                    <c:v>Luggage_Accessories</c:v>
                  </c:pt>
                  <c:pt idx="6">
                    <c:v>Home_Appliances</c:v>
                  </c:pt>
                  <c:pt idx="7">
                    <c:v>Toys &amp; Gifts</c:v>
                  </c:pt>
                  <c:pt idx="8">
                    <c:v>Food &amp; Beverages</c:v>
                  </c:pt>
                  <c:pt idx="9">
                    <c:v>Baby</c:v>
                  </c:pt>
                  <c:pt idx="10">
                    <c:v>Baby</c:v>
                  </c:pt>
                  <c:pt idx="11">
                    <c:v>Toys &amp; Gifts</c:v>
                  </c:pt>
                  <c:pt idx="12">
                    <c:v>Computers &amp; Accessories</c:v>
                  </c:pt>
                  <c:pt idx="13">
                    <c:v>Home_Appliances</c:v>
                  </c:pt>
                  <c:pt idx="14">
                    <c:v>Luggage_Accessories</c:v>
                  </c:pt>
                  <c:pt idx="15">
                    <c:v>Home_Appliances</c:v>
                  </c:pt>
                  <c:pt idx="16">
                    <c:v>Computers &amp; Accessories</c:v>
                  </c:pt>
                  <c:pt idx="17">
                    <c:v>Auto</c:v>
                  </c:pt>
                  <c:pt idx="18">
                    <c:v>Food &amp; Beverages</c:v>
                  </c:pt>
                  <c:pt idx="19">
                    <c:v>Luggage_Accessories</c:v>
                  </c:pt>
                </c:lvl>
                <c:lvl>
                  <c:pt idx="0">
                    <c:v>South</c:v>
                  </c:pt>
                  <c:pt idx="5">
                    <c:v>North</c:v>
                  </c:pt>
                  <c:pt idx="10">
                    <c:v>West</c:v>
                  </c:pt>
                  <c:pt idx="15">
                    <c:v>East</c:v>
                  </c:pt>
                </c:lvl>
              </c:multiLvlStrCache>
            </c:multiLvlStrRef>
          </c:cat>
          <c:val>
            <c:numRef>
              <c:f>'Category Behaviour'!$E$366:$E$385</c:f>
              <c:numCache>
                <c:formatCode>0%</c:formatCode>
                <c:ptCount val="20"/>
                <c:pt idx="0">
                  <c:v>0.177278656652919</c:v>
                </c:pt>
                <c:pt idx="1">
                  <c:v>0.11426596361529499</c:v>
                </c:pt>
                <c:pt idx="2">
                  <c:v>0.113754967908825</c:v>
                </c:pt>
                <c:pt idx="3">
                  <c:v>0.10241654844131701</c:v>
                </c:pt>
                <c:pt idx="4">
                  <c:v>8.9874089388970596E-2</c:v>
                </c:pt>
                <c:pt idx="5">
                  <c:v>0.15894143499098901</c:v>
                </c:pt>
                <c:pt idx="6">
                  <c:v>0.13790172341854701</c:v>
                </c:pt>
                <c:pt idx="7">
                  <c:v>0.12959593540261499</c:v>
                </c:pt>
                <c:pt idx="8">
                  <c:v>0.11792414030721</c:v>
                </c:pt>
                <c:pt idx="9">
                  <c:v>0.11570192076662</c:v>
                </c:pt>
                <c:pt idx="10">
                  <c:v>0.37619689744448398</c:v>
                </c:pt>
                <c:pt idx="11">
                  <c:v>0.175820165762543</c:v>
                </c:pt>
                <c:pt idx="12">
                  <c:v>0.111594789226337</c:v>
                </c:pt>
                <c:pt idx="13">
                  <c:v>6.6054247490465304E-2</c:v>
                </c:pt>
                <c:pt idx="14">
                  <c:v>6.2703759718184301E-2</c:v>
                </c:pt>
                <c:pt idx="15">
                  <c:v>0.29036272836640997</c:v>
                </c:pt>
                <c:pt idx="16">
                  <c:v>0.23385843677294399</c:v>
                </c:pt>
                <c:pt idx="17">
                  <c:v>0.11075316486599</c:v>
                </c:pt>
                <c:pt idx="18">
                  <c:v>9.7599446860669695E-2</c:v>
                </c:pt>
                <c:pt idx="19">
                  <c:v>9.4315578728013494E-2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DBB-F548-ABEC-D9186CE866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99158895"/>
        <c:axId val="738556927"/>
      </c:lineChart>
      <c:catAx>
        <c:axId val="6721005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Region</a:t>
                </a:r>
                <a:r>
                  <a:rPr lang="en-US" baseline="0" dirty="0"/>
                  <a:t> &amp; Categories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701871"/>
        <c:crosses val="autoZero"/>
        <c:auto val="1"/>
        <c:lblAlgn val="ctr"/>
        <c:lblOffset val="100"/>
        <c:noMultiLvlLbl val="0"/>
      </c:catAx>
      <c:valAx>
        <c:axId val="41270187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 (in Millions)</a:t>
                </a:r>
              </a:p>
            </c:rich>
          </c:tx>
          <c:layout>
            <c:manualLayout>
              <c:xMode val="edge"/>
              <c:yMode val="edge"/>
              <c:x val="6.5635251470440668E-3"/>
              <c:y val="0.3263730179287951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.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2100543"/>
        <c:crosses val="autoZero"/>
        <c:crossBetween val="between"/>
      </c:valAx>
      <c:valAx>
        <c:axId val="73855692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Percentage</a:t>
                </a:r>
                <a:r>
                  <a:rPr lang="en-US" baseline="0" dirty="0"/>
                  <a:t> Contribution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9158895"/>
        <c:crosses val="max"/>
        <c:crossBetween val="between"/>
      </c:valAx>
      <c:catAx>
        <c:axId val="89915889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3855692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265366680979527"/>
          <c:y val="1.9522637041801759E-2"/>
          <c:w val="0.22365825963544683"/>
          <c:h val="4.12738794623383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>
                <a:solidFill>
                  <a:schemeClr val="tx1"/>
                </a:solidFill>
              </a:rPr>
              <a:t>Top 5 Category</a:t>
            </a:r>
            <a:r>
              <a:rPr lang="en-US" sz="1400" b="1" baseline="0" dirty="0">
                <a:solidFill>
                  <a:schemeClr val="tx1"/>
                </a:solidFill>
              </a:rPr>
              <a:t> by Revenue &amp; Percent Contribution by Seller State</a:t>
            </a:r>
            <a:endParaRPr lang="en-US" sz="14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770015816988394E-2"/>
          <c:y val="9.532952265923636E-2"/>
          <c:w val="0.91861163906235854"/>
          <c:h val="0.575483768341668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'Category Behaviour'!$U$110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Behaviour'!$S$111:$T$145</c:f>
              <c:multiLvlStrCache>
                <c:ptCount val="35"/>
                <c:lvl>
                  <c:pt idx="0">
                    <c:v>Toys &amp; Gifts</c:v>
                  </c:pt>
                  <c:pt idx="1">
                    <c:v>Food &amp; Beverages</c:v>
                  </c:pt>
                  <c:pt idx="2">
                    <c:v>Home_Appliances</c:v>
                  </c:pt>
                  <c:pt idx="3">
                    <c:v>Luggage_Accessories</c:v>
                  </c:pt>
                  <c:pt idx="4">
                    <c:v>Furniture</c:v>
                  </c:pt>
                  <c:pt idx="5">
                    <c:v>Home_Appliances</c:v>
                  </c:pt>
                  <c:pt idx="6">
                    <c:v>Toys &amp; Gifts</c:v>
                  </c:pt>
                  <c:pt idx="7">
                    <c:v>Food &amp; Beverages</c:v>
                  </c:pt>
                  <c:pt idx="8">
                    <c:v>Luggage_Accessories</c:v>
                  </c:pt>
                  <c:pt idx="9">
                    <c:v>Baby</c:v>
                  </c:pt>
                  <c:pt idx="10">
                    <c:v>Electronics</c:v>
                  </c:pt>
                  <c:pt idx="11">
                    <c:v>Construction_Tools</c:v>
                  </c:pt>
                  <c:pt idx="12">
                    <c:v>Toys &amp; Gifts</c:v>
                  </c:pt>
                  <c:pt idx="13">
                    <c:v>Luggage_Accessories</c:v>
                  </c:pt>
                  <c:pt idx="14">
                    <c:v>Food &amp; Beverages</c:v>
                  </c:pt>
                  <c:pt idx="15">
                    <c:v>Baby</c:v>
                  </c:pt>
                  <c:pt idx="16">
                    <c:v>Toys &amp; Gifts</c:v>
                  </c:pt>
                  <c:pt idx="17">
                    <c:v>Computers &amp; Accessories</c:v>
                  </c:pt>
                  <c:pt idx="18">
                    <c:v>Home_Appliances</c:v>
                  </c:pt>
                  <c:pt idx="19">
                    <c:v>Luggage_Accessories</c:v>
                  </c:pt>
                  <c:pt idx="20">
                    <c:v>Luggage_Accessories</c:v>
                  </c:pt>
                  <c:pt idx="21">
                    <c:v>Home_Appliances</c:v>
                  </c:pt>
                  <c:pt idx="22">
                    <c:v>Food &amp; Beverages</c:v>
                  </c:pt>
                  <c:pt idx="23">
                    <c:v>Computers &amp; Accessories</c:v>
                  </c:pt>
                  <c:pt idx="24">
                    <c:v>Toys &amp; Gifts</c:v>
                  </c:pt>
                  <c:pt idx="25">
                    <c:v>Baby</c:v>
                  </c:pt>
                  <c:pt idx="26">
                    <c:v>Luggage_Accessories</c:v>
                  </c:pt>
                  <c:pt idx="27">
                    <c:v>Furniture</c:v>
                  </c:pt>
                  <c:pt idx="28">
                    <c:v>Toys &amp; Gifts</c:v>
                  </c:pt>
                  <c:pt idx="29">
                    <c:v>Home_Appliances</c:v>
                  </c:pt>
                  <c:pt idx="30">
                    <c:v>Home_Appliances</c:v>
                  </c:pt>
                  <c:pt idx="31">
                    <c:v>Computers &amp; Accessories</c:v>
                  </c:pt>
                  <c:pt idx="32">
                    <c:v>Auto</c:v>
                  </c:pt>
                  <c:pt idx="33">
                    <c:v>Luggage_Accessories</c:v>
                  </c:pt>
                  <c:pt idx="34">
                    <c:v>Food &amp; Beverages</c:v>
                  </c:pt>
                </c:lvl>
                <c:lvl>
                  <c:pt idx="0">
                    <c:v>Andhra Pradesh</c:v>
                  </c:pt>
                  <c:pt idx="5">
                    <c:v>Chhattisgarh</c:v>
                  </c:pt>
                  <c:pt idx="10">
                    <c:v>Delhi</c:v>
                  </c:pt>
                  <c:pt idx="15">
                    <c:v>Gujarat</c:v>
                  </c:pt>
                  <c:pt idx="20">
                    <c:v>Haryana</c:v>
                  </c:pt>
                  <c:pt idx="25">
                    <c:v>Madhya Pradesh</c:v>
                  </c:pt>
                  <c:pt idx="30">
                    <c:v>West Bengal</c:v>
                  </c:pt>
                </c:lvl>
              </c:multiLvlStrCache>
            </c:multiLvlStrRef>
          </c:cat>
          <c:val>
            <c:numRef>
              <c:f>'Category Behaviour'!$U$111:$U$145</c:f>
              <c:numCache>
                <c:formatCode>General</c:formatCode>
                <c:ptCount val="35"/>
                <c:pt idx="0">
                  <c:v>2036800.9100000099</c:v>
                </c:pt>
                <c:pt idx="1">
                  <c:v>1318583.3799999999</c:v>
                </c:pt>
                <c:pt idx="2">
                  <c:v>1306725.83</c:v>
                </c:pt>
                <c:pt idx="3">
                  <c:v>1174553.8799999999</c:v>
                </c:pt>
                <c:pt idx="4">
                  <c:v>1027788.39999999</c:v>
                </c:pt>
                <c:pt idx="5">
                  <c:v>146438.90999999901</c:v>
                </c:pt>
                <c:pt idx="6">
                  <c:v>121702.349999999</c:v>
                </c:pt>
                <c:pt idx="7">
                  <c:v>105027.03</c:v>
                </c:pt>
                <c:pt idx="8">
                  <c:v>92760.209999999905</c:v>
                </c:pt>
                <c:pt idx="9">
                  <c:v>69491.149999999907</c:v>
                </c:pt>
                <c:pt idx="10">
                  <c:v>68852.929999999906</c:v>
                </c:pt>
                <c:pt idx="11">
                  <c:v>64774.66</c:v>
                </c:pt>
                <c:pt idx="12">
                  <c:v>53236.84</c:v>
                </c:pt>
                <c:pt idx="13">
                  <c:v>53077.65</c:v>
                </c:pt>
                <c:pt idx="14">
                  <c:v>48220.37</c:v>
                </c:pt>
                <c:pt idx="15">
                  <c:v>617269.10000000405</c:v>
                </c:pt>
                <c:pt idx="16">
                  <c:v>291196.62</c:v>
                </c:pt>
                <c:pt idx="17">
                  <c:v>184825.36</c:v>
                </c:pt>
                <c:pt idx="18">
                  <c:v>108959.939999999</c:v>
                </c:pt>
                <c:pt idx="19">
                  <c:v>103707.649999999</c:v>
                </c:pt>
                <c:pt idx="20">
                  <c:v>81485.919999999896</c:v>
                </c:pt>
                <c:pt idx="21">
                  <c:v>66742.059999999896</c:v>
                </c:pt>
                <c:pt idx="22">
                  <c:v>66012.06</c:v>
                </c:pt>
                <c:pt idx="23">
                  <c:v>62418.219999999899</c:v>
                </c:pt>
                <c:pt idx="24">
                  <c:v>37886.269999999997</c:v>
                </c:pt>
                <c:pt idx="25">
                  <c:v>123250.94999999899</c:v>
                </c:pt>
                <c:pt idx="26">
                  <c:v>92788.429999999804</c:v>
                </c:pt>
                <c:pt idx="27">
                  <c:v>84719.159999999902</c:v>
                </c:pt>
                <c:pt idx="28">
                  <c:v>56219.57</c:v>
                </c:pt>
                <c:pt idx="29">
                  <c:v>43739.39</c:v>
                </c:pt>
                <c:pt idx="30">
                  <c:v>77946.070000000007</c:v>
                </c:pt>
                <c:pt idx="31">
                  <c:v>58959.7599999999</c:v>
                </c:pt>
                <c:pt idx="32">
                  <c:v>28561.98</c:v>
                </c:pt>
                <c:pt idx="33">
                  <c:v>28215.379999999899</c:v>
                </c:pt>
                <c:pt idx="34">
                  <c:v>24606.51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A0-E04A-9B62-41F3C020E1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11503007"/>
        <c:axId val="411461071"/>
      </c:barChart>
      <c:lineChart>
        <c:grouping val="standard"/>
        <c:varyColors val="0"/>
        <c:ser>
          <c:idx val="1"/>
          <c:order val="1"/>
          <c:tx>
            <c:strRef>
              <c:f>'Category Behaviour'!$V$110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'Category Behaviour'!$S$111:$T$145</c:f>
              <c:multiLvlStrCache>
                <c:ptCount val="35"/>
                <c:lvl>
                  <c:pt idx="0">
                    <c:v>Toys &amp; Gifts</c:v>
                  </c:pt>
                  <c:pt idx="1">
                    <c:v>Food &amp; Beverages</c:v>
                  </c:pt>
                  <c:pt idx="2">
                    <c:v>Home_Appliances</c:v>
                  </c:pt>
                  <c:pt idx="3">
                    <c:v>Luggage_Accessories</c:v>
                  </c:pt>
                  <c:pt idx="4">
                    <c:v>Furniture</c:v>
                  </c:pt>
                  <c:pt idx="5">
                    <c:v>Home_Appliances</c:v>
                  </c:pt>
                  <c:pt idx="6">
                    <c:v>Toys &amp; Gifts</c:v>
                  </c:pt>
                  <c:pt idx="7">
                    <c:v>Food &amp; Beverages</c:v>
                  </c:pt>
                  <c:pt idx="8">
                    <c:v>Luggage_Accessories</c:v>
                  </c:pt>
                  <c:pt idx="9">
                    <c:v>Baby</c:v>
                  </c:pt>
                  <c:pt idx="10">
                    <c:v>Electronics</c:v>
                  </c:pt>
                  <c:pt idx="11">
                    <c:v>Construction_Tools</c:v>
                  </c:pt>
                  <c:pt idx="12">
                    <c:v>Toys &amp; Gifts</c:v>
                  </c:pt>
                  <c:pt idx="13">
                    <c:v>Luggage_Accessories</c:v>
                  </c:pt>
                  <c:pt idx="14">
                    <c:v>Food &amp; Beverages</c:v>
                  </c:pt>
                  <c:pt idx="15">
                    <c:v>Baby</c:v>
                  </c:pt>
                  <c:pt idx="16">
                    <c:v>Toys &amp; Gifts</c:v>
                  </c:pt>
                  <c:pt idx="17">
                    <c:v>Computers &amp; Accessories</c:v>
                  </c:pt>
                  <c:pt idx="18">
                    <c:v>Home_Appliances</c:v>
                  </c:pt>
                  <c:pt idx="19">
                    <c:v>Luggage_Accessories</c:v>
                  </c:pt>
                  <c:pt idx="20">
                    <c:v>Luggage_Accessories</c:v>
                  </c:pt>
                  <c:pt idx="21">
                    <c:v>Home_Appliances</c:v>
                  </c:pt>
                  <c:pt idx="22">
                    <c:v>Food &amp; Beverages</c:v>
                  </c:pt>
                  <c:pt idx="23">
                    <c:v>Computers &amp; Accessories</c:v>
                  </c:pt>
                  <c:pt idx="24">
                    <c:v>Toys &amp; Gifts</c:v>
                  </c:pt>
                  <c:pt idx="25">
                    <c:v>Baby</c:v>
                  </c:pt>
                  <c:pt idx="26">
                    <c:v>Luggage_Accessories</c:v>
                  </c:pt>
                  <c:pt idx="27">
                    <c:v>Furniture</c:v>
                  </c:pt>
                  <c:pt idx="28">
                    <c:v>Toys &amp; Gifts</c:v>
                  </c:pt>
                  <c:pt idx="29">
                    <c:v>Home_Appliances</c:v>
                  </c:pt>
                  <c:pt idx="30">
                    <c:v>Home_Appliances</c:v>
                  </c:pt>
                  <c:pt idx="31">
                    <c:v>Computers &amp; Accessories</c:v>
                  </c:pt>
                  <c:pt idx="32">
                    <c:v>Auto</c:v>
                  </c:pt>
                  <c:pt idx="33">
                    <c:v>Luggage_Accessories</c:v>
                  </c:pt>
                  <c:pt idx="34">
                    <c:v>Food &amp; Beverages</c:v>
                  </c:pt>
                </c:lvl>
                <c:lvl>
                  <c:pt idx="0">
                    <c:v>Andhra Pradesh</c:v>
                  </c:pt>
                  <c:pt idx="5">
                    <c:v>Chhattisgarh</c:v>
                  </c:pt>
                  <c:pt idx="10">
                    <c:v>Delhi</c:v>
                  </c:pt>
                  <c:pt idx="15">
                    <c:v>Gujarat</c:v>
                  </c:pt>
                  <c:pt idx="20">
                    <c:v>Haryana</c:v>
                  </c:pt>
                  <c:pt idx="25">
                    <c:v>Madhya Pradesh</c:v>
                  </c:pt>
                  <c:pt idx="30">
                    <c:v>West Bengal</c:v>
                  </c:pt>
                </c:lvl>
              </c:multiLvlStrCache>
            </c:multiLvlStrRef>
          </c:cat>
          <c:val>
            <c:numRef>
              <c:f>'Category Behaviour'!$V$111:$V$145</c:f>
              <c:numCache>
                <c:formatCode>0%</c:formatCode>
                <c:ptCount val="35"/>
                <c:pt idx="0">
                  <c:v>0.17732302804927699</c:v>
                </c:pt>
                <c:pt idx="1">
                  <c:v>0.11479531285021299</c:v>
                </c:pt>
                <c:pt idx="2">
                  <c:v>0.113762999549034</c:v>
                </c:pt>
                <c:pt idx="3">
                  <c:v>0.102256165335582</c:v>
                </c:pt>
                <c:pt idx="4">
                  <c:v>8.9478824556259703E-2</c:v>
                </c:pt>
                <c:pt idx="5">
                  <c:v>0.205474418623316</c:v>
                </c:pt>
                <c:pt idx="6">
                  <c:v>0.17076554046558601</c:v>
                </c:pt>
                <c:pt idx="7">
                  <c:v>0.14736771756211201</c:v>
                </c:pt>
                <c:pt idx="8">
                  <c:v>0.13015564115525499</c:v>
                </c:pt>
                <c:pt idx="9">
                  <c:v>9.7505872214670594E-2</c:v>
                </c:pt>
                <c:pt idx="10">
                  <c:v>0.15848396341742699</c:v>
                </c:pt>
                <c:pt idx="11">
                  <c:v>0.14909670286821899</c:v>
                </c:pt>
                <c:pt idx="12">
                  <c:v>0.122539235483797</c:v>
                </c:pt>
                <c:pt idx="13">
                  <c:v>0.12217281589734801</c:v>
                </c:pt>
                <c:pt idx="14">
                  <c:v>0.110992449486968</c:v>
                </c:pt>
                <c:pt idx="15">
                  <c:v>0.37445568961035403</c:v>
                </c:pt>
                <c:pt idx="16">
                  <c:v>0.17664942430182101</c:v>
                </c:pt>
                <c:pt idx="17">
                  <c:v>0.112121127780868</c:v>
                </c:pt>
                <c:pt idx="18">
                  <c:v>6.6098674747533101E-2</c:v>
                </c:pt>
                <c:pt idx="19">
                  <c:v>6.2912463297804699E-2</c:v>
                </c:pt>
                <c:pt idx="20">
                  <c:v>0.21409279291949701</c:v>
                </c:pt>
                <c:pt idx="21">
                  <c:v>0.175355374653691</c:v>
                </c:pt>
                <c:pt idx="22">
                  <c:v>0.17343740233612701</c:v>
                </c:pt>
                <c:pt idx="23">
                  <c:v>0.163995093248792</c:v>
                </c:pt>
                <c:pt idx="24">
                  <c:v>9.9540845309253306E-2</c:v>
                </c:pt>
                <c:pt idx="25">
                  <c:v>0.236480672070395</c:v>
                </c:pt>
                <c:pt idx="26">
                  <c:v>0.17803246373968501</c:v>
                </c:pt>
                <c:pt idx="27">
                  <c:v>0.162550015996139</c:v>
                </c:pt>
                <c:pt idx="28">
                  <c:v>0.10786806671355099</c:v>
                </c:pt>
                <c:pt idx="29">
                  <c:v>8.3922439081801303E-2</c:v>
                </c:pt>
                <c:pt idx="30">
                  <c:v>0.291503364817782</c:v>
                </c:pt>
                <c:pt idx="31">
                  <c:v>0.22049820380743801</c:v>
                </c:pt>
                <c:pt idx="32">
                  <c:v>0.106816331802978</c:v>
                </c:pt>
                <c:pt idx="33">
                  <c:v>0.105520114222723</c:v>
                </c:pt>
                <c:pt idx="34">
                  <c:v>9.2023631998667907E-2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FA0-E04A-9B62-41F3C020E1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48676479"/>
        <c:axId val="248437120"/>
      </c:lineChart>
      <c:catAx>
        <c:axId val="4115030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Seller State &amp; Top</a:t>
                </a:r>
                <a:r>
                  <a:rPr lang="en-US" b="1" baseline="0" dirty="0"/>
                  <a:t> 5 Categories</a:t>
                </a:r>
                <a:endParaRPr lang="en-US" b="1" dirty="0"/>
              </a:p>
            </c:rich>
          </c:tx>
          <c:layout>
            <c:manualLayout>
              <c:xMode val="edge"/>
              <c:yMode val="edge"/>
              <c:x val="0.43546880612283689"/>
              <c:y val="0.9625152890896712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461071"/>
        <c:crosses val="autoZero"/>
        <c:auto val="1"/>
        <c:lblAlgn val="ctr"/>
        <c:lblOffset val="100"/>
        <c:noMultiLvlLbl val="0"/>
      </c:catAx>
      <c:valAx>
        <c:axId val="411461071"/>
        <c:scaling>
          <c:orientation val="minMax"/>
        </c:scaling>
        <c:delete val="0"/>
        <c:axPos val="l"/>
        <c:numFmt formatCode="&quot;₹&quot;#,##0.0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503007"/>
        <c:crosses val="autoZero"/>
        <c:crossBetween val="between"/>
      </c:valAx>
      <c:valAx>
        <c:axId val="248437120"/>
        <c:scaling>
          <c:orientation val="minMax"/>
        </c:scaling>
        <c:delete val="0"/>
        <c:axPos val="r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8676479"/>
        <c:crosses val="max"/>
        <c:crossBetween val="between"/>
      </c:valAx>
      <c:catAx>
        <c:axId val="74867647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84371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36532760991083"/>
          <c:y val="1.5926065043203947E-2"/>
          <c:w val="0.2187790319313534"/>
          <c:h val="4.33727946688340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Customer</a:t>
            </a:r>
            <a:r>
              <a:rPr lang="en-US" sz="1200" b="1" baseline="0" dirty="0"/>
              <a:t> </a:t>
            </a:r>
            <a:r>
              <a:rPr lang="en-US" sz="1200" b="1" dirty="0"/>
              <a:t>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Behaviour'!$C$37</c:f>
              <c:strCache>
                <c:ptCount val="1"/>
                <c:pt idx="0">
                  <c:v>Total Customer</c:v>
                </c:pt>
              </c:strCache>
            </c:strRef>
          </c:tx>
          <c:spPr>
            <a:ln>
              <a:noFill/>
            </a:ln>
          </c:spPr>
          <c:explosion val="1"/>
          <c:dPt>
            <c:idx val="0"/>
            <c:bubble3D val="0"/>
            <c:spPr>
              <a:solidFill>
                <a:srgbClr val="338D9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49E-E942-9E7E-B6165246987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49E-E942-9E7E-B61652469872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2FC32643-0263-8944-84A5-FC4CF191ACFD}" type="PERCENTAGE">
                      <a:rPr lang="en-US" smtClean="0"/>
                      <a:pPr/>
                      <a:t>[PERCENTAGE]</a:t>
                    </a:fld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49E-E942-9E7E-B6165246987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9CD2326-8862-2248-8BD1-5D054461C801}" type="PERCENTAGE">
                      <a:rPr lang="en-US" smtClean="0"/>
                      <a:pPr/>
                      <a:t>[PERCENTAGE]</a:t>
                    </a:fld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9E-E942-9E7E-B6165246987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Behaviour'!$B$38:$B$39</c:f>
              <c:strCache>
                <c:ptCount val="2"/>
                <c:pt idx="0">
                  <c:v>Discount Seeker</c:v>
                </c:pt>
                <c:pt idx="1">
                  <c:v>Non-Discount Seeker</c:v>
                </c:pt>
              </c:strCache>
            </c:strRef>
          </c:cat>
          <c:val>
            <c:numRef>
              <c:f>'Customer Behaviour'!$C$38:$C$39</c:f>
              <c:numCache>
                <c:formatCode>General</c:formatCode>
                <c:ptCount val="2"/>
                <c:pt idx="0">
                  <c:v>39068</c:v>
                </c:pt>
                <c:pt idx="1">
                  <c:v>57740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49E-E942-9E7E-B6165246987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20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Gender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'Customer Behaviour'!$B$47</c:f>
              <c:strCache>
                <c:ptCount val="1"/>
                <c:pt idx="0">
                  <c:v>Discount Seeker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Behaviour'!$C$46:$D$46</c:f>
              <c:strCache>
                <c:ptCount val="2"/>
                <c:pt idx="0">
                  <c:v>Male Customer</c:v>
                </c:pt>
                <c:pt idx="1">
                  <c:v>Female Customer</c:v>
                </c:pt>
              </c:strCache>
            </c:strRef>
          </c:cat>
          <c:val>
            <c:numRef>
              <c:f>'Customer Behaviour'!$C$47:$D$47</c:f>
              <c:numCache>
                <c:formatCode>0%</c:formatCode>
                <c:ptCount val="2"/>
                <c:pt idx="0">
                  <c:v>0.40194533872183025</c:v>
                </c:pt>
                <c:pt idx="1">
                  <c:v>0.40425972489276735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7E-574A-AC32-AD0355E57676}"/>
            </c:ext>
          </c:extLst>
        </c:ser>
        <c:ser>
          <c:idx val="1"/>
          <c:order val="1"/>
          <c:tx>
            <c:strRef>
              <c:f>'Customer Behaviour'!$B$48</c:f>
              <c:strCache>
                <c:ptCount val="1"/>
                <c:pt idx="0">
                  <c:v>Non-Discount Seeker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Behaviour'!$C$46:$D$46</c:f>
              <c:strCache>
                <c:ptCount val="2"/>
                <c:pt idx="0">
                  <c:v>Male Customer</c:v>
                </c:pt>
                <c:pt idx="1">
                  <c:v>Female Customer</c:v>
                </c:pt>
              </c:strCache>
            </c:strRef>
          </c:cat>
          <c:val>
            <c:numRef>
              <c:f>'Customer Behaviour'!$C$48:$D$48</c:f>
              <c:numCache>
                <c:formatCode>0%</c:formatCode>
                <c:ptCount val="2"/>
                <c:pt idx="0">
                  <c:v>0.59805466127816975</c:v>
                </c:pt>
                <c:pt idx="1">
                  <c:v>0.59574027510723271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7E-574A-AC32-AD0355E5767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248227696"/>
        <c:axId val="387554623"/>
      </c:barChart>
      <c:catAx>
        <c:axId val="1248227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7554623"/>
        <c:crosses val="autoZero"/>
        <c:auto val="1"/>
        <c:lblAlgn val="ctr"/>
        <c:lblOffset val="100"/>
        <c:noMultiLvlLbl val="0"/>
      </c:catAx>
      <c:valAx>
        <c:axId val="387554623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248227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Revenue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Behaviour'!$K$3</c:f>
              <c:strCache>
                <c:ptCount val="1"/>
                <c:pt idx="0">
                  <c:v>Revenue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38D9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846-CD4A-96BA-2E0475890DEF}"/>
              </c:ext>
            </c:extLst>
          </c:dPt>
          <c:dPt>
            <c:idx val="1"/>
            <c:bubble3D val="0"/>
            <c:explosion val="2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846-CD4A-96BA-2E0475890DE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Behaviour'!$J$4:$J$5</c:f>
              <c:strCache>
                <c:ptCount val="2"/>
                <c:pt idx="0">
                  <c:v>Discount Seeker</c:v>
                </c:pt>
                <c:pt idx="1">
                  <c:v>Non-Discount Seeker</c:v>
                </c:pt>
              </c:strCache>
            </c:strRef>
          </c:cat>
          <c:val>
            <c:numRef>
              <c:f>'Customer Behaviour'!$K$4:$K$5</c:f>
              <c:numCache>
                <c:formatCode>General</c:formatCode>
                <c:ptCount val="2"/>
                <c:pt idx="0">
                  <c:v>6484903.9099999703</c:v>
                </c:pt>
                <c:pt idx="1">
                  <c:v>9248971.0499995798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846-CD4A-96BA-2E0475890DEF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0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>
                <a:solidFill>
                  <a:schemeClr val="tx1"/>
                </a:solidFill>
              </a:rPr>
              <a:t>Customer Distribution by</a:t>
            </a:r>
          </a:p>
          <a:p>
            <a:pPr>
              <a:defRPr>
                <a:solidFill>
                  <a:schemeClr val="tx1"/>
                </a:solidFill>
              </a:defRPr>
            </a:pPr>
            <a:r>
              <a:rPr lang="en-US" sz="1200" b="1" dirty="0">
                <a:solidFill>
                  <a:schemeClr val="tx1"/>
                </a:solidFill>
              </a:rPr>
              <a:t>Revenue</a:t>
            </a:r>
            <a:r>
              <a:rPr lang="en-US" sz="1200" b="1" baseline="0" dirty="0">
                <a:solidFill>
                  <a:schemeClr val="tx1"/>
                </a:solidFill>
              </a:rPr>
              <a:t> Segment</a:t>
            </a:r>
            <a:endParaRPr lang="en-US" sz="12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Behaviour'!$I$241</c:f>
              <c:strCache>
                <c:ptCount val="1"/>
                <c:pt idx="0">
                  <c:v>Total Customer</c:v>
                </c:pt>
              </c:strCache>
            </c:strRef>
          </c:tx>
          <c:spPr>
            <a:ln>
              <a:noFill/>
            </a:ln>
          </c:spPr>
          <c:explosion val="2"/>
          <c:dPt>
            <c:idx val="0"/>
            <c:bubble3D val="0"/>
            <c:spPr>
              <a:solidFill>
                <a:srgbClr val="338D9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4E7-314D-B847-C77B13C84FF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4E7-314D-B847-C77B13C84FFB}"/>
              </c:ext>
            </c:extLst>
          </c:dPt>
          <c:dPt>
            <c:idx val="2"/>
            <c:bubble3D val="0"/>
            <c:spPr>
              <a:solidFill>
                <a:srgbClr val="0070C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4E7-314D-B847-C77B13C84FF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Behaviour'!$H$242:$H$244</c:f>
              <c:strCache>
                <c:ptCount val="3"/>
                <c:pt idx="0">
                  <c:v>High Revenue</c:v>
                </c:pt>
                <c:pt idx="1">
                  <c:v>Medium Revenue</c:v>
                </c:pt>
                <c:pt idx="2">
                  <c:v>Low Revenue</c:v>
                </c:pt>
              </c:strCache>
            </c:strRef>
          </c:cat>
          <c:val>
            <c:numRef>
              <c:f>'Customer Behaviour'!$I$242:$I$244</c:f>
              <c:numCache>
                <c:formatCode>General</c:formatCode>
                <c:ptCount val="3"/>
                <c:pt idx="0">
                  <c:v>32919</c:v>
                </c:pt>
                <c:pt idx="1">
                  <c:v>32037</c:v>
                </c:pt>
                <c:pt idx="2">
                  <c:v>31852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4E7-314D-B847-C77B13C84F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Average</a:t>
            </a:r>
            <a:r>
              <a:rPr lang="en-US" sz="1200" b="1" baseline="0" dirty="0"/>
              <a:t> Rating</a:t>
            </a:r>
            <a:endParaRPr lang="en-US" sz="1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Behaviour'!$V$36</c:f>
              <c:strCache>
                <c:ptCount val="1"/>
                <c:pt idx="0">
                  <c:v>Avg Rating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EA713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D27-A54B-B20F-1EEA180632A7}"/>
              </c:ext>
            </c:extLst>
          </c:dPt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Behaviour'!$U$37:$U$38</c:f>
              <c:strCache>
                <c:ptCount val="2"/>
                <c:pt idx="0">
                  <c:v>Discount Seeker</c:v>
                </c:pt>
                <c:pt idx="1">
                  <c:v>Non-Discount Seeker</c:v>
                </c:pt>
              </c:strCache>
            </c:strRef>
          </c:cat>
          <c:val>
            <c:numRef>
              <c:f>'Customer Behaviour'!$V$37:$V$38</c:f>
              <c:numCache>
                <c:formatCode>General</c:formatCode>
                <c:ptCount val="2"/>
                <c:pt idx="0">
                  <c:v>4.0684019999999999</c:v>
                </c:pt>
                <c:pt idx="1">
                  <c:v>4.1181739999999998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27-A54B-B20F-1EEA180632A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55467968"/>
        <c:axId val="1954817648"/>
      </c:barChart>
      <c:catAx>
        <c:axId val="1955467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4817648"/>
        <c:crosses val="autoZero"/>
        <c:auto val="1"/>
        <c:lblAlgn val="ctr"/>
        <c:lblOffset val="100"/>
        <c:noMultiLvlLbl val="0"/>
      </c:catAx>
      <c:valAx>
        <c:axId val="1954817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55467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Behaviour!PivotTable2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baseline="0" dirty="0"/>
              <a:t>Region wise Revenue Distribution</a:t>
            </a:r>
            <a:endParaRPr lang="en-US" sz="1200" b="1" dirty="0"/>
          </a:p>
        </c:rich>
      </c:tx>
      <c:layout>
        <c:manualLayout>
          <c:xMode val="edge"/>
          <c:yMode val="edge"/>
          <c:x val="0.27040619855869125"/>
          <c:y val="1.67709962358116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8991168492634743E-2"/>
          <c:y val="9.41082241681023E-2"/>
          <c:w val="0.8741376902667225"/>
          <c:h val="0.80551133382587548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'Customer Behaviour'!$I$114:$I$115</c:f>
              <c:strCache>
                <c:ptCount val="1"/>
                <c:pt idx="0">
                  <c:v>Discount Seeker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Behaviour'!$H$116:$H$120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Behaviour'!$I$116:$I$120</c:f>
              <c:numCache>
                <c:formatCode>0.00%</c:formatCode>
                <c:ptCount val="4"/>
                <c:pt idx="0">
                  <c:v>0.56156849766916206</c:v>
                </c:pt>
                <c:pt idx="1">
                  <c:v>0.41306884285932932</c:v>
                </c:pt>
                <c:pt idx="2">
                  <c:v>0.4055774472739665</c:v>
                </c:pt>
                <c:pt idx="3">
                  <c:v>0.43422055357217437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68-154A-8144-AA1126067FCC}"/>
            </c:ext>
          </c:extLst>
        </c:ser>
        <c:ser>
          <c:idx val="1"/>
          <c:order val="1"/>
          <c:tx>
            <c:strRef>
              <c:f>'Customer Behaviour'!$J$114:$J$115</c:f>
              <c:strCache>
                <c:ptCount val="1"/>
                <c:pt idx="0">
                  <c:v>Non-Discount Seeker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Behaviour'!$H$116:$H$120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Behaviour'!$J$116:$J$120</c:f>
              <c:numCache>
                <c:formatCode>0.00%</c:formatCode>
                <c:ptCount val="4"/>
                <c:pt idx="0">
                  <c:v>0.43843150233083789</c:v>
                </c:pt>
                <c:pt idx="1">
                  <c:v>0.58693115714067068</c:v>
                </c:pt>
                <c:pt idx="2">
                  <c:v>0.59442255272603339</c:v>
                </c:pt>
                <c:pt idx="3">
                  <c:v>0.56577944642782574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68-154A-8144-AA1126067FC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65624736"/>
        <c:axId val="750154112"/>
      </c:barChart>
      <c:catAx>
        <c:axId val="565624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0154112"/>
        <c:crosses val="autoZero"/>
        <c:auto val="1"/>
        <c:lblAlgn val="ctr"/>
        <c:lblOffset val="100"/>
        <c:noMultiLvlLbl val="0"/>
      </c:catAx>
      <c:valAx>
        <c:axId val="750154112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565624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5070499718593559"/>
          <c:y val="0.89733106335592605"/>
          <c:w val="0.49858979404433951"/>
          <c:h val="8.414710135509996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Revenue</a:t>
            </a:r>
            <a:r>
              <a:rPr lang="en-US" sz="1400" b="1" baseline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Trend by Discount vs Non-Discount Seekers</a:t>
            </a:r>
            <a:endParaRPr lang="en-US" sz="1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numFmt formatCode="#,##0.0,\ &quot;k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'Customer Behaviour'!$H$67:$H$68</c:f>
              <c:strCache>
                <c:ptCount val="1"/>
                <c:pt idx="0">
                  <c:v>Discount Seeker</c:v>
                </c:pt>
              </c:strCache>
            </c:strRef>
          </c:tx>
          <c:spPr>
            <a:ln w="28575" cap="rnd">
              <a:solidFill>
                <a:srgbClr val="338D9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38D90"/>
              </a:solidFill>
              <a:ln w="9525">
                <a:noFill/>
              </a:ln>
              <a:effectLst/>
            </c:spPr>
          </c:marker>
          <c:dLbls>
            <c:dLbl>
              <c:idx val="23"/>
              <c:layout>
                <c:manualLayout>
                  <c:x val="-4.861723975926701E-2"/>
                  <c:y val="-3.256916084039540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12D-374F-80FD-C0F7F70241C2}"/>
                </c:ext>
              </c:extLst>
            </c:dLbl>
            <c:numFmt formatCode="#,##0.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rgbClr val="225F6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Behaviour'!$G$69:$G$93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Behaviour'!$H$69:$H$93</c:f>
              <c:numCache>
                <c:formatCode>General</c:formatCode>
                <c:ptCount val="24"/>
                <c:pt idx="1">
                  <c:v>20426.05</c:v>
                </c:pt>
                <c:pt idx="3">
                  <c:v>34434.21</c:v>
                </c:pt>
                <c:pt idx="4">
                  <c:v>102934.999999999</c:v>
                </c:pt>
                <c:pt idx="5">
                  <c:v>151628.889999999</c:v>
                </c:pt>
                <c:pt idx="6">
                  <c:v>116762.31</c:v>
                </c:pt>
                <c:pt idx="7">
                  <c:v>243277.8</c:v>
                </c:pt>
                <c:pt idx="8">
                  <c:v>217475.64</c:v>
                </c:pt>
                <c:pt idx="9">
                  <c:v>224327.23</c:v>
                </c:pt>
                <c:pt idx="10">
                  <c:v>266143.42</c:v>
                </c:pt>
                <c:pt idx="11">
                  <c:v>284082.65999999997</c:v>
                </c:pt>
                <c:pt idx="12">
                  <c:v>301509.56</c:v>
                </c:pt>
                <c:pt idx="13">
                  <c:v>412843.429999999</c:v>
                </c:pt>
                <c:pt idx="14">
                  <c:v>421476.56999999902</c:v>
                </c:pt>
                <c:pt idx="15">
                  <c:v>415284.07</c:v>
                </c:pt>
                <c:pt idx="16">
                  <c:v>394737.62</c:v>
                </c:pt>
                <c:pt idx="17">
                  <c:v>514119.44999999902</c:v>
                </c:pt>
                <c:pt idx="18">
                  <c:v>442180.70999999897</c:v>
                </c:pt>
                <c:pt idx="19">
                  <c:v>473195.9</c:v>
                </c:pt>
                <c:pt idx="20">
                  <c:v>448625.74999999901</c:v>
                </c:pt>
                <c:pt idx="21">
                  <c:v>438155.53999999899</c:v>
                </c:pt>
                <c:pt idx="22">
                  <c:v>557289.26999999897</c:v>
                </c:pt>
                <c:pt idx="23">
                  <c:v>3992.8299999999899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12D-374F-80FD-C0F7F70241C2}"/>
            </c:ext>
          </c:extLst>
        </c:ser>
        <c:ser>
          <c:idx val="1"/>
          <c:order val="1"/>
          <c:tx>
            <c:strRef>
              <c:f>'Customer Behaviour'!$I$67:$I$68</c:f>
              <c:strCache>
                <c:ptCount val="1"/>
                <c:pt idx="0">
                  <c:v>Non-Discount Seeker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2.1949022100137633E-2"/>
                  <c:y val="-4.821171894469811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12D-374F-80FD-C0F7F70241C2}"/>
                </c:ext>
              </c:extLst>
            </c:dLbl>
            <c:dLbl>
              <c:idx val="3"/>
              <c:layout>
                <c:manualLayout>
                  <c:x val="-2.3073314581551176E-2"/>
                  <c:y val="-5.342590497946554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12D-374F-80FD-C0F7F70241C2}"/>
                </c:ext>
              </c:extLst>
            </c:dLbl>
            <c:dLbl>
              <c:idx val="23"/>
              <c:layout>
                <c:manualLayout>
                  <c:x val="-9.5818048045886711E-3"/>
                  <c:y val="-6.6461370066384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12D-374F-80FD-C0F7F70241C2}"/>
                </c:ext>
              </c:extLst>
            </c:dLbl>
            <c:numFmt formatCode="#,##0.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Behaviour'!$G$69:$G$93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Behaviour'!$I$69:$I$93</c:f>
              <c:numCache>
                <c:formatCode>General</c:formatCode>
                <c:ptCount val="24"/>
                <c:pt idx="0">
                  <c:v>75.06</c:v>
                </c:pt>
                <c:pt idx="1">
                  <c:v>35670.49</c:v>
                </c:pt>
                <c:pt idx="2">
                  <c:v>19.62</c:v>
                </c:pt>
                <c:pt idx="3">
                  <c:v>56202.84</c:v>
                </c:pt>
                <c:pt idx="4">
                  <c:v>177493.429999999</c:v>
                </c:pt>
                <c:pt idx="5">
                  <c:v>238466.23</c:v>
                </c:pt>
                <c:pt idx="6">
                  <c:v>237337.85</c:v>
                </c:pt>
                <c:pt idx="7">
                  <c:v>337477.65</c:v>
                </c:pt>
                <c:pt idx="8">
                  <c:v>320657.55</c:v>
                </c:pt>
                <c:pt idx="9">
                  <c:v>320650.390000001</c:v>
                </c:pt>
                <c:pt idx="10">
                  <c:v>393381.090000002</c:v>
                </c:pt>
                <c:pt idx="11">
                  <c:v>427439.640000001</c:v>
                </c:pt>
                <c:pt idx="12">
                  <c:v>457519.00000000099</c:v>
                </c:pt>
                <c:pt idx="13">
                  <c:v>602464.89000000199</c:v>
                </c:pt>
                <c:pt idx="14">
                  <c:v>623244.92000000004</c:v>
                </c:pt>
                <c:pt idx="15">
                  <c:v>566556.08000000205</c:v>
                </c:pt>
                <c:pt idx="16">
                  <c:v>547192.45000000205</c:v>
                </c:pt>
                <c:pt idx="17">
                  <c:v>692266.049999999</c:v>
                </c:pt>
                <c:pt idx="18">
                  <c:v>665571.48</c:v>
                </c:pt>
                <c:pt idx="19">
                  <c:v>754941.23999999894</c:v>
                </c:pt>
                <c:pt idx="20">
                  <c:v>570587.89999999804</c:v>
                </c:pt>
                <c:pt idx="21">
                  <c:v>518905.01</c:v>
                </c:pt>
                <c:pt idx="22">
                  <c:v>691984.96999999695</c:v>
                </c:pt>
                <c:pt idx="23">
                  <c:v>12865.219999999899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12D-374F-80FD-C0F7F70241C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44620176"/>
        <c:axId val="1144757600"/>
      </c:lineChart>
      <c:catAx>
        <c:axId val="11446201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18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4757600"/>
        <c:crosses val="autoZero"/>
        <c:auto val="1"/>
        <c:lblAlgn val="ctr"/>
        <c:lblOffset val="100"/>
        <c:noMultiLvlLbl val="0"/>
      </c:catAx>
      <c:valAx>
        <c:axId val="1144757600"/>
        <c:scaling>
          <c:orientation val="minMax"/>
        </c:scaling>
        <c:delete val="0"/>
        <c:axPos val="l"/>
        <c:numFmt formatCode="&quot;₹&quot;#,##0,\ &quot;k&quot;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4620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73640267962050399"/>
          <c:y val="2.2535211267605635E-2"/>
          <c:w val="0.2109814506359782"/>
          <c:h val="3.80672097413309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Revenue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Behaviour'!$C$140</c:f>
              <c:strCache>
                <c:ptCount val="1"/>
                <c:pt idx="0">
                  <c:v>Revenue</c:v>
                </c:pt>
              </c:strCache>
            </c:strRef>
          </c:tx>
          <c:spPr>
            <a:ln>
              <a:noFill/>
            </a:ln>
          </c:spPr>
          <c:explosion val="2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2B7-5543-BE0C-D13D5D9F54C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2B7-5543-BE0C-D13D5D9F54C8}"/>
              </c:ext>
            </c:extLst>
          </c:dPt>
          <c:dPt>
            <c:idx val="2"/>
            <c:bubble3D val="0"/>
            <c:spPr>
              <a:solidFill>
                <a:srgbClr val="00B0F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2B7-5543-BE0C-D13D5D9F54C8}"/>
              </c:ext>
            </c:extLst>
          </c:dPt>
          <c:dPt>
            <c:idx val="3"/>
            <c:bubble3D val="0"/>
            <c:spPr>
              <a:solidFill>
                <a:srgbClr val="3BA9A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2B7-5543-BE0C-D13D5D9F54C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Behaviour'!$B$141:$B$144</c:f>
              <c:strCache>
                <c:ptCount val="4"/>
                <c:pt idx="0">
                  <c:v>Premium</c:v>
                </c:pt>
                <c:pt idx="1">
                  <c:v>Gold</c:v>
                </c:pt>
                <c:pt idx="2">
                  <c:v>Standard</c:v>
                </c:pt>
                <c:pt idx="3">
                  <c:v>Silver</c:v>
                </c:pt>
              </c:strCache>
            </c:strRef>
          </c:cat>
          <c:val>
            <c:numRef>
              <c:f>'Customer Behaviour'!$C$141:$C$144</c:f>
              <c:numCache>
                <c:formatCode>General</c:formatCode>
                <c:ptCount val="4"/>
                <c:pt idx="0">
                  <c:v>973946.15999999701</c:v>
                </c:pt>
                <c:pt idx="1">
                  <c:v>3990556.1899998998</c:v>
                </c:pt>
                <c:pt idx="2">
                  <c:v>1917282.54999999</c:v>
                </c:pt>
                <c:pt idx="3">
                  <c:v>8852090.0599999595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2B7-5543-BE0C-D13D5D9F54C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Customers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'Customer Behaviour'!$C$132</c:f>
              <c:strCache>
                <c:ptCount val="1"/>
                <c:pt idx="0">
                  <c:v>Total_Customers</c:v>
                </c:pt>
              </c:strCache>
            </c:strRef>
          </c:tx>
          <c:spPr>
            <a:ln>
              <a:noFill/>
            </a:ln>
          </c:spPr>
          <c:explosion val="2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8F9-1042-B981-9E0A7A65B9F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8F9-1042-B981-9E0A7A65B9F2}"/>
              </c:ext>
            </c:extLst>
          </c:dPt>
          <c:dPt>
            <c:idx val="2"/>
            <c:bubble3D val="0"/>
            <c:spPr>
              <a:solidFill>
                <a:srgbClr val="00B0F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8F9-1042-B981-9E0A7A65B9F2}"/>
              </c:ext>
            </c:extLst>
          </c:dPt>
          <c:dPt>
            <c:idx val="3"/>
            <c:bubble3D val="0"/>
            <c:spPr>
              <a:solidFill>
                <a:srgbClr val="3BA9A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8F9-1042-B981-9E0A7A65B9F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'Customer Behaviour'!$B$133:$B$136</c:f>
              <c:strCache>
                <c:ptCount val="4"/>
                <c:pt idx="0">
                  <c:v>Premium</c:v>
                </c:pt>
                <c:pt idx="1">
                  <c:v>Gold</c:v>
                </c:pt>
                <c:pt idx="2">
                  <c:v>Standard</c:v>
                </c:pt>
                <c:pt idx="3">
                  <c:v>Silver</c:v>
                </c:pt>
              </c:strCache>
            </c:strRef>
          </c:cat>
          <c:val>
            <c:numRef>
              <c:f>'Customer Behaviour'!$C$133:$C$136</c:f>
              <c:numCache>
                <c:formatCode>General</c:formatCode>
                <c:ptCount val="4"/>
                <c:pt idx="0">
                  <c:v>15050</c:v>
                </c:pt>
                <c:pt idx="1">
                  <c:v>33548</c:v>
                </c:pt>
                <c:pt idx="2">
                  <c:v>6283</c:v>
                </c:pt>
                <c:pt idx="3">
                  <c:v>41927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8F9-1042-B981-9E0A7A65B9F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Average</a:t>
            </a:r>
            <a:r>
              <a:rPr lang="en-US" sz="1200" b="1" baseline="0" dirty="0"/>
              <a:t> </a:t>
            </a:r>
            <a:r>
              <a:rPr lang="en-US" sz="1200" b="1" dirty="0"/>
              <a:t>Rating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Behaviour'!$C$158</c:f>
              <c:strCache>
                <c:ptCount val="1"/>
                <c:pt idx="0">
                  <c:v>Average_Rating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EA713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BD9-5E46-91D4-0BB90766E97E}"/>
              </c:ext>
            </c:extLst>
          </c:dPt>
          <c:dPt>
            <c:idx val="2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ABD9-5E46-91D4-0BB90766E97E}"/>
              </c:ext>
            </c:extLst>
          </c:dPt>
          <c:dPt>
            <c:idx val="3"/>
            <c:invertIfNegative val="0"/>
            <c:bubble3D val="0"/>
            <c:spPr>
              <a:solidFill>
                <a:srgbClr val="3BA9A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BD9-5E46-91D4-0BB90766E97E}"/>
              </c:ext>
            </c:extLst>
          </c:dPt>
          <c:dLbls>
            <c:numFmt formatCode="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Behaviour'!$B$159:$B$162</c:f>
              <c:strCache>
                <c:ptCount val="4"/>
                <c:pt idx="0">
                  <c:v>Premium</c:v>
                </c:pt>
                <c:pt idx="1">
                  <c:v>Gold</c:v>
                </c:pt>
                <c:pt idx="2">
                  <c:v>Standard</c:v>
                </c:pt>
                <c:pt idx="3">
                  <c:v>Silver</c:v>
                </c:pt>
              </c:strCache>
            </c:strRef>
          </c:cat>
          <c:val>
            <c:numRef>
              <c:f>'Customer Behaviour'!$C$159:$C$162</c:f>
              <c:numCache>
                <c:formatCode>General</c:formatCode>
                <c:ptCount val="4"/>
                <c:pt idx="0">
                  <c:v>4.1504979999999998</c:v>
                </c:pt>
                <c:pt idx="1">
                  <c:v>4.1464759999999998</c:v>
                </c:pt>
                <c:pt idx="2">
                  <c:v>4.0773359999999998</c:v>
                </c:pt>
                <c:pt idx="3">
                  <c:v>4.0436670000000001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D9-5E46-91D4-0BB90766E97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014855696"/>
        <c:axId val="14595663"/>
      </c:barChart>
      <c:catAx>
        <c:axId val="2014855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95663"/>
        <c:crosses val="autoZero"/>
        <c:auto val="1"/>
        <c:lblAlgn val="ctr"/>
        <c:lblOffset val="100"/>
        <c:noMultiLvlLbl val="0"/>
      </c:catAx>
      <c:valAx>
        <c:axId val="1459566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1485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Average</a:t>
            </a:r>
            <a:r>
              <a:rPr lang="en-US" sz="1200" b="1" baseline="0" dirty="0"/>
              <a:t> </a:t>
            </a:r>
            <a:r>
              <a:rPr lang="en-US" sz="1200" b="1" dirty="0"/>
              <a:t>Order</a:t>
            </a:r>
            <a:r>
              <a:rPr lang="en-US" sz="1200" b="1" baseline="0" dirty="0"/>
              <a:t> Value</a:t>
            </a:r>
            <a:endParaRPr lang="en-US" sz="1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Behaviour'!$M$157</c:f>
              <c:strCache>
                <c:ptCount val="1"/>
                <c:pt idx="0">
                  <c:v>Average_Spend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EA713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745-B84C-B32E-9D6D8932B223}"/>
              </c:ext>
            </c:extLst>
          </c:dPt>
          <c:dPt>
            <c:idx val="2"/>
            <c:invertIfNegative val="0"/>
            <c:bubble3D val="0"/>
            <c:spPr>
              <a:solidFill>
                <a:srgbClr val="3BA9A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745-B84C-B32E-9D6D8932B223}"/>
              </c:ext>
            </c:extLst>
          </c:dPt>
          <c:dPt>
            <c:idx val="3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745-B84C-B32E-9D6D8932B223}"/>
              </c:ext>
            </c:extLst>
          </c:dPt>
          <c:dLbls>
            <c:numFmt formatCode="&quot;₹&quot;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Behaviour'!$L$158:$L$161</c:f>
              <c:strCache>
                <c:ptCount val="4"/>
                <c:pt idx="0">
                  <c:v>Premium</c:v>
                </c:pt>
                <c:pt idx="1">
                  <c:v>Gold</c:v>
                </c:pt>
                <c:pt idx="2">
                  <c:v>Silver</c:v>
                </c:pt>
                <c:pt idx="3">
                  <c:v>Standard</c:v>
                </c:pt>
              </c:strCache>
            </c:strRef>
          </c:cat>
          <c:val>
            <c:numRef>
              <c:f>'Customer Behaviour'!$M$158:$M$161</c:f>
              <c:numCache>
                <c:formatCode>General</c:formatCode>
                <c:ptCount val="4"/>
                <c:pt idx="0">
                  <c:v>64.714030564783883</c:v>
                </c:pt>
                <c:pt idx="1">
                  <c:v>118.95064355549958</c:v>
                </c:pt>
                <c:pt idx="2">
                  <c:v>211.13101485915908</c:v>
                </c:pt>
                <c:pt idx="3">
                  <c:v>305.1539949068914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45-B84C-B32E-9D6D8932B22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751777999"/>
        <c:axId val="565620528"/>
      </c:barChart>
      <c:catAx>
        <c:axId val="7517779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5620528"/>
        <c:crosses val="autoZero"/>
        <c:auto val="1"/>
        <c:lblAlgn val="ctr"/>
        <c:lblOffset val="100"/>
        <c:noMultiLvlLbl val="0"/>
      </c:catAx>
      <c:valAx>
        <c:axId val="565620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517779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Behaviour!PivotTable3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Region</a:t>
            </a:r>
            <a:r>
              <a:rPr lang="en-US" sz="1200" b="1" baseline="0" dirty="0"/>
              <a:t> wise Revenue Distribution</a:t>
            </a:r>
            <a:endParaRPr lang="en-US" sz="1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6304054368570494E-2"/>
          <c:y val="0.12790269885276082"/>
          <c:w val="0.8741376902667225"/>
          <c:h val="0.7031803798897247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'Customer Behaviour'!$J$182:$J$183</c:f>
              <c:strCache>
                <c:ptCount val="1"/>
                <c:pt idx="0">
                  <c:v>Gold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Behaviour'!$I$184:$I$188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Behaviour'!$J$184:$J$188</c:f>
              <c:numCache>
                <c:formatCode>0.00%</c:formatCode>
                <c:ptCount val="4"/>
                <c:pt idx="0">
                  <c:v>0.24527709335144282</c:v>
                </c:pt>
                <c:pt idx="1">
                  <c:v>0.21819358708996417</c:v>
                </c:pt>
                <c:pt idx="2">
                  <c:v>0.2607559862555518</c:v>
                </c:pt>
                <c:pt idx="3">
                  <c:v>0.24734733847816795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1B-4346-831B-3B5022448200}"/>
            </c:ext>
          </c:extLst>
        </c:ser>
        <c:ser>
          <c:idx val="1"/>
          <c:order val="1"/>
          <c:tx>
            <c:strRef>
              <c:f>'Customer Behaviour'!$K$182:$K$183</c:f>
              <c:strCache>
                <c:ptCount val="1"/>
                <c:pt idx="0">
                  <c:v>Premium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Behaviour'!$I$184:$I$188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Behaviour'!$K$184:$K$188</c:f>
              <c:numCache>
                <c:formatCode>0.00%</c:formatCode>
                <c:ptCount val="4"/>
                <c:pt idx="0">
                  <c:v>4.9389857860021084E-2</c:v>
                </c:pt>
                <c:pt idx="1">
                  <c:v>4.3949886062665811E-2</c:v>
                </c:pt>
                <c:pt idx="2">
                  <c:v>6.314789893195645E-2</c:v>
                </c:pt>
                <c:pt idx="3">
                  <c:v>7.6344719907891767E-2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1B-4346-831B-3B5022448200}"/>
            </c:ext>
          </c:extLst>
        </c:ser>
        <c:ser>
          <c:idx val="2"/>
          <c:order val="2"/>
          <c:tx>
            <c:strRef>
              <c:f>'Customer Behaviour'!$L$182:$L$183</c:f>
              <c:strCache>
                <c:ptCount val="1"/>
                <c:pt idx="0">
                  <c:v>Silver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Behaviour'!$I$184:$I$188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Behaviour'!$L$184:$L$188</c:f>
              <c:numCache>
                <c:formatCode>0.00%</c:formatCode>
                <c:ptCount val="4"/>
                <c:pt idx="0">
                  <c:v>0.58579795890981179</c:v>
                </c:pt>
                <c:pt idx="1">
                  <c:v>0.58707091654945975</c:v>
                </c:pt>
                <c:pt idx="2">
                  <c:v>0.5542482972221473</c:v>
                </c:pt>
                <c:pt idx="3">
                  <c:v>0.5881974161082858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1B-4346-831B-3B5022448200}"/>
            </c:ext>
          </c:extLst>
        </c:ser>
        <c:ser>
          <c:idx val="3"/>
          <c:order val="3"/>
          <c:tx>
            <c:strRef>
              <c:f>'Customer Behaviour'!$M$182:$M$183</c:f>
              <c:strCache>
                <c:ptCount val="1"/>
                <c:pt idx="0">
                  <c:v>Standard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Behaviour'!$I$184:$I$188</c:f>
              <c:strCache>
                <c:ptCount val="4"/>
                <c:pt idx="0">
                  <c:v>East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'Customer Behaviour'!$M$184:$M$188</c:f>
              <c:numCache>
                <c:formatCode>0.00%</c:formatCode>
                <c:ptCount val="4"/>
                <c:pt idx="0">
                  <c:v>0.11953508987872444</c:v>
                </c:pt>
                <c:pt idx="1">
                  <c:v>0.15078561029791027</c:v>
                </c:pt>
                <c:pt idx="2">
                  <c:v>0.12184781759034438</c:v>
                </c:pt>
                <c:pt idx="3">
                  <c:v>8.8110525505654527E-2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61B-4346-831B-3B502244820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923980736"/>
        <c:axId val="1923982448"/>
      </c:barChart>
      <c:catAx>
        <c:axId val="1923980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3982448"/>
        <c:crosses val="autoZero"/>
        <c:auto val="1"/>
        <c:lblAlgn val="ctr"/>
        <c:lblOffset val="100"/>
        <c:noMultiLvlLbl val="0"/>
      </c:catAx>
      <c:valAx>
        <c:axId val="1923982448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923980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[Retail_Analysis.xlsx]Customer Behaviour!PivotTable4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Trend Analysis</a:t>
            </a:r>
            <a:r>
              <a:rPr lang="en-US" sz="1200" b="1" baseline="0" dirty="0"/>
              <a:t> by Customer Segment</a:t>
            </a:r>
            <a:endParaRPr lang="en-US" sz="1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6128651204647021E-2"/>
          <c:y val="7.903452149398997E-2"/>
          <c:w val="0.9415267345287609"/>
          <c:h val="0.7887541138065205"/>
        </c:manualLayout>
      </c:layout>
      <c:lineChart>
        <c:grouping val="standard"/>
        <c:varyColors val="0"/>
        <c:ser>
          <c:idx val="0"/>
          <c:order val="0"/>
          <c:tx>
            <c:strRef>
              <c:f>'Customer Behaviour'!$H$203:$H$204</c:f>
              <c:strCache>
                <c:ptCount val="1"/>
                <c:pt idx="0">
                  <c:v>Gold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17"/>
              <c:layout>
                <c:manualLayout>
                  <c:x val="-1.4171122333095065E-2"/>
                  <c:y val="-1.390884112169721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A-402B-5D4B-8C90-8DC1DC511486}"/>
                </c:ext>
              </c:extLst>
            </c:dLbl>
            <c:dLbl>
              <c:idx val="23"/>
              <c:layout>
                <c:manualLayout>
                  <c:x val="-6.6224393099175057E-3"/>
                  <c:y val="-2.1822803678060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402B-5D4B-8C90-8DC1DC511486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rgbClr val="00206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Behaviour'!$G$205:$G$229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Behaviour'!$H$205:$H$229</c:f>
              <c:numCache>
                <c:formatCode>General</c:formatCode>
                <c:ptCount val="24"/>
                <c:pt idx="0">
                  <c:v>75.06</c:v>
                </c:pt>
                <c:pt idx="1">
                  <c:v>35492.69</c:v>
                </c:pt>
                <c:pt idx="3">
                  <c:v>52082.5099999999</c:v>
                </c:pt>
                <c:pt idx="4">
                  <c:v>168677.78999999899</c:v>
                </c:pt>
                <c:pt idx="5">
                  <c:v>223756.58999999901</c:v>
                </c:pt>
                <c:pt idx="6">
                  <c:v>199683.28999999899</c:v>
                </c:pt>
                <c:pt idx="7">
                  <c:v>325795.19000000099</c:v>
                </c:pt>
                <c:pt idx="8">
                  <c:v>333292.98</c:v>
                </c:pt>
                <c:pt idx="9">
                  <c:v>331993.66000000102</c:v>
                </c:pt>
                <c:pt idx="10">
                  <c:v>377652.95</c:v>
                </c:pt>
                <c:pt idx="11">
                  <c:v>297895.96999999997</c:v>
                </c:pt>
                <c:pt idx="12">
                  <c:v>183783.25</c:v>
                </c:pt>
                <c:pt idx="13">
                  <c:v>223569.47</c:v>
                </c:pt>
                <c:pt idx="14">
                  <c:v>200087.389999999</c:v>
                </c:pt>
                <c:pt idx="15">
                  <c:v>180196.1</c:v>
                </c:pt>
                <c:pt idx="16">
                  <c:v>92678.729999999603</c:v>
                </c:pt>
                <c:pt idx="17">
                  <c:v>159090.66</c:v>
                </c:pt>
                <c:pt idx="18">
                  <c:v>136025.76</c:v>
                </c:pt>
                <c:pt idx="19">
                  <c:v>128399.319999999</c:v>
                </c:pt>
                <c:pt idx="20">
                  <c:v>62718.87</c:v>
                </c:pt>
                <c:pt idx="21">
                  <c:v>106216.77999999899</c:v>
                </c:pt>
                <c:pt idx="22">
                  <c:v>170109.52</c:v>
                </c:pt>
                <c:pt idx="23">
                  <c:v>1281.6600000000001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02B-5D4B-8C90-8DC1DC511486}"/>
            </c:ext>
          </c:extLst>
        </c:ser>
        <c:ser>
          <c:idx val="1"/>
          <c:order val="1"/>
          <c:tx>
            <c:strRef>
              <c:f>'Customer Behaviour'!$I$203:$I$204</c:f>
              <c:strCache>
                <c:ptCount val="1"/>
                <c:pt idx="0">
                  <c:v>Premium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2.7890433551336108E-2"/>
                  <c:y val="-2.9736766234424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402B-5D4B-8C90-8DC1DC511486}"/>
                </c:ext>
              </c:extLst>
            </c:dLbl>
            <c:dLbl>
              <c:idx val="3"/>
              <c:layout>
                <c:manualLayout>
                  <c:x val="-3.3501621854332489E-2"/>
                  <c:y val="-2.9736766234424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402B-5D4B-8C90-8DC1DC511486}"/>
                </c:ext>
              </c:extLst>
            </c:dLbl>
            <c:dLbl>
              <c:idx val="4"/>
              <c:layout>
                <c:manualLayout>
                  <c:x val="-2.1157007587740428E-2"/>
                  <c:y val="-3.765072879078806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402B-5D4B-8C90-8DC1DC511486}"/>
                </c:ext>
              </c:extLst>
            </c:dLbl>
            <c:dLbl>
              <c:idx val="5"/>
              <c:layout>
                <c:manualLayout>
                  <c:x val="-2.0034769927141149E-2"/>
                  <c:y val="-3.765072879078815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2B-5D4B-8C90-8DC1DC511486}"/>
                </c:ext>
              </c:extLst>
            </c:dLbl>
            <c:dLbl>
              <c:idx val="6"/>
              <c:layout>
                <c:manualLayout>
                  <c:x val="-2.0034769927141149E-2"/>
                  <c:y val="-4.556469134715177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02B-5D4B-8C90-8DC1DC511486}"/>
                </c:ext>
              </c:extLst>
            </c:dLbl>
            <c:dLbl>
              <c:idx val="7"/>
              <c:layout>
                <c:manualLayout>
                  <c:x val="-2.314902361788921E-2"/>
                  <c:y val="-4.02887163095758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02B-5D4B-8C90-8DC1DC511486}"/>
                </c:ext>
              </c:extLst>
            </c:dLbl>
            <c:dLbl>
              <c:idx val="10"/>
              <c:layout>
                <c:manualLayout>
                  <c:x val="-1.641559765429354E-2"/>
                  <c:y val="-2.9736766234424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02B-5D4B-8C90-8DC1DC511486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rgbClr val="EA713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Behaviour'!$G$205:$G$229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Behaviour'!$I$205:$I$229</c:f>
              <c:numCache>
                <c:formatCode>General</c:formatCode>
                <c:ptCount val="24"/>
                <c:pt idx="1">
                  <c:v>12214.09</c:v>
                </c:pt>
                <c:pt idx="2">
                  <c:v>19.62</c:v>
                </c:pt>
                <c:pt idx="3">
                  <c:v>19750.310000000001</c:v>
                </c:pt>
                <c:pt idx="4">
                  <c:v>63728.809999999903</c:v>
                </c:pt>
                <c:pt idx="5">
                  <c:v>97557.189999999697</c:v>
                </c:pt>
                <c:pt idx="6">
                  <c:v>81451.119999999704</c:v>
                </c:pt>
                <c:pt idx="7">
                  <c:v>133702.52999999901</c:v>
                </c:pt>
                <c:pt idx="8">
                  <c:v>124175.749999999</c:v>
                </c:pt>
                <c:pt idx="9">
                  <c:v>113979.65</c:v>
                </c:pt>
                <c:pt idx="10">
                  <c:v>123620.379999999</c:v>
                </c:pt>
                <c:pt idx="11">
                  <c:v>68252.2399999997</c:v>
                </c:pt>
                <c:pt idx="12">
                  <c:v>23018.769999999899</c:v>
                </c:pt>
                <c:pt idx="13">
                  <c:v>28583.8999999999</c:v>
                </c:pt>
                <c:pt idx="14">
                  <c:v>12708.91</c:v>
                </c:pt>
                <c:pt idx="15">
                  <c:v>14615.54</c:v>
                </c:pt>
                <c:pt idx="16">
                  <c:v>6955</c:v>
                </c:pt>
                <c:pt idx="17">
                  <c:v>21504.35</c:v>
                </c:pt>
                <c:pt idx="18">
                  <c:v>18145.279999999901</c:v>
                </c:pt>
                <c:pt idx="19">
                  <c:v>9962.7199999999903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02B-5D4B-8C90-8DC1DC511486}"/>
            </c:ext>
          </c:extLst>
        </c:ser>
        <c:ser>
          <c:idx val="2"/>
          <c:order val="2"/>
          <c:tx>
            <c:strRef>
              <c:f>'Customer Behaviour'!$J$203:$J$204</c:f>
              <c:strCache>
                <c:ptCount val="1"/>
                <c:pt idx="0">
                  <c:v>Silver</c:v>
                </c:pt>
              </c:strCache>
            </c:strRef>
          </c:tx>
          <c:spPr>
            <a:ln w="28575" cap="rnd">
              <a:solidFill>
                <a:srgbClr val="3BA9A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BA9AB"/>
              </a:solidFill>
              <a:ln w="9525">
                <a:noFill/>
              </a:ln>
              <a:effectLst/>
            </c:spPr>
          </c:marker>
          <c:dLbls>
            <c:dLbl>
              <c:idx val="1"/>
              <c:layout>
                <c:manualLayout>
                  <c:x val="-1.2092773531733169E-3"/>
                  <c:y val="-2.1822803678060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02B-5D4B-8C90-8DC1DC511486}"/>
                </c:ext>
              </c:extLst>
            </c:dLbl>
            <c:dLbl>
              <c:idx val="3"/>
              <c:layout>
                <c:manualLayout>
                  <c:x val="-5.4456803393505299E-3"/>
                  <c:y val="7.1950590286056579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402B-5D4B-8C90-8DC1DC511486}"/>
                </c:ext>
              </c:extLst>
            </c:dLbl>
            <c:dLbl>
              <c:idx val="5"/>
              <c:layout>
                <c:manualLayout>
                  <c:x val="-2.1157007587740469E-2"/>
                  <c:y val="-3.5012741272000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402B-5D4B-8C90-8DC1DC511486}"/>
                </c:ext>
              </c:extLst>
            </c:dLbl>
            <c:dLbl>
              <c:idx val="8"/>
              <c:layout>
                <c:manualLayout>
                  <c:x val="-2.1157007587740428E-2"/>
                  <c:y val="-1.91848161592730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02B-5D4B-8C90-8DC1DC511486}"/>
                </c:ext>
              </c:extLst>
            </c:dLbl>
            <c:dLbl>
              <c:idx val="11"/>
              <c:layout>
                <c:manualLayout>
                  <c:x val="-2.9882449581484883E-2"/>
                  <c:y val="-2.446079119684870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02B-5D4B-8C90-8DC1DC511486}"/>
                </c:ext>
              </c:extLst>
            </c:dLbl>
            <c:dLbl>
              <c:idx val="12"/>
              <c:layout>
                <c:manualLayout>
                  <c:x val="-3.2126924902683436E-2"/>
                  <c:y val="-2.973676623442449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02B-5D4B-8C90-8DC1DC511486}"/>
                </c:ext>
              </c:extLst>
            </c:dLbl>
            <c:dLbl>
              <c:idx val="16"/>
              <c:layout>
                <c:manualLayout>
                  <c:x val="-2.8760211920885684E-2"/>
                  <c:y val="-2.9736766234424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402B-5D4B-8C90-8DC1DC511486}"/>
                </c:ext>
              </c:extLst>
            </c:dLbl>
            <c:dLbl>
              <c:idx val="18"/>
              <c:layout>
                <c:manualLayout>
                  <c:x val="-1.641559765429354E-2"/>
                  <c:y val="-3.765072879078806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02B-5D4B-8C90-8DC1DC511486}"/>
                </c:ext>
              </c:extLst>
            </c:dLbl>
            <c:dLbl>
              <c:idx val="20"/>
              <c:layout>
                <c:manualLayout>
                  <c:x val="-1.7537835314892818E-2"/>
                  <c:y val="-2.973676623442449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02B-5D4B-8C90-8DC1DC511486}"/>
                </c:ext>
              </c:extLst>
            </c:dLbl>
            <c:dLbl>
              <c:idx val="21"/>
              <c:layout>
                <c:manualLayout>
                  <c:x val="-2.7637974260286489E-2"/>
                  <c:y val="-3.237475375321236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02B-5D4B-8C90-8DC1DC511486}"/>
                </c:ext>
              </c:extLst>
            </c:dLbl>
            <c:dLbl>
              <c:idx val="23"/>
              <c:layout>
                <c:manualLayout>
                  <c:x val="-3.5800618485498745E-2"/>
                  <c:y val="-1.39088411216973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402B-5D4B-8C90-8DC1DC511486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rgbClr val="3BA9AB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Behaviour'!$G$205:$G$229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Behaviour'!$J$205:$J$229</c:f>
              <c:numCache>
                <c:formatCode>General</c:formatCode>
                <c:ptCount val="24"/>
                <c:pt idx="1">
                  <c:v>8389.76</c:v>
                </c:pt>
                <c:pt idx="3">
                  <c:v>18804.229999999901</c:v>
                </c:pt>
                <c:pt idx="4">
                  <c:v>48021.83</c:v>
                </c:pt>
                <c:pt idx="5">
                  <c:v>67929.899999999907</c:v>
                </c:pt>
                <c:pt idx="6">
                  <c:v>72965.749999999898</c:v>
                </c:pt>
                <c:pt idx="7">
                  <c:v>119415.43</c:v>
                </c:pt>
                <c:pt idx="8">
                  <c:v>78391.33</c:v>
                </c:pt>
                <c:pt idx="9">
                  <c:v>97380.29</c:v>
                </c:pt>
                <c:pt idx="10">
                  <c:v>156620.709999999</c:v>
                </c:pt>
                <c:pt idx="11">
                  <c:v>345374.09</c:v>
                </c:pt>
                <c:pt idx="12">
                  <c:v>550802.75000000105</c:v>
                </c:pt>
                <c:pt idx="13">
                  <c:v>760756.37999999803</c:v>
                </c:pt>
                <c:pt idx="14">
                  <c:v>830440.82999999705</c:v>
                </c:pt>
                <c:pt idx="15">
                  <c:v>750451.67000000097</c:v>
                </c:pt>
                <c:pt idx="16">
                  <c:v>695070.05000000203</c:v>
                </c:pt>
                <c:pt idx="17">
                  <c:v>829923.26999999897</c:v>
                </c:pt>
                <c:pt idx="18">
                  <c:v>631197.08999999904</c:v>
                </c:pt>
                <c:pt idx="19">
                  <c:v>675302.77000000095</c:v>
                </c:pt>
                <c:pt idx="20">
                  <c:v>577613.14999999804</c:v>
                </c:pt>
                <c:pt idx="21">
                  <c:v>631320.40999999898</c:v>
                </c:pt>
                <c:pt idx="22">
                  <c:v>897768.899999997</c:v>
                </c:pt>
                <c:pt idx="23">
                  <c:v>8149.4699999999903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02B-5D4B-8C90-8DC1DC511486}"/>
            </c:ext>
          </c:extLst>
        </c:ser>
        <c:ser>
          <c:idx val="3"/>
          <c:order val="3"/>
          <c:tx>
            <c:strRef>
              <c:f>'Customer Behaviour'!$K$203:$K$204</c:f>
              <c:strCache>
                <c:ptCount val="1"/>
                <c:pt idx="0">
                  <c:v>Standard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12"/>
              <c:layout>
                <c:manualLayout>
                  <c:x val="-1.9165079922761771E-2"/>
                  <c:y val="-1.91848161592729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02B-5D4B-8C90-8DC1DC511486}"/>
                </c:ext>
              </c:extLst>
            </c:dLbl>
            <c:dLbl>
              <c:idx val="13"/>
              <c:layout>
                <c:manualLayout>
                  <c:x val="-1.8042842262162493E-2"/>
                  <c:y val="-1.91848161592729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02B-5D4B-8C90-8DC1DC511486}"/>
                </c:ext>
              </c:extLst>
            </c:dLbl>
            <c:dLbl>
              <c:idx val="14"/>
              <c:layout>
                <c:manualLayout>
                  <c:x val="-1.9165079922761855E-2"/>
                  <c:y val="-1.91848161592729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02B-5D4B-8C90-8DC1DC511486}"/>
                </c:ext>
              </c:extLst>
            </c:dLbl>
            <c:dLbl>
              <c:idx val="21"/>
              <c:layout>
                <c:manualLayout>
                  <c:x val="-1.866007297549226E-2"/>
                  <c:y val="-4.028871630957603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02B-5D4B-8C90-8DC1DC511486}"/>
                </c:ext>
              </c:extLst>
            </c:dLbl>
            <c:dLbl>
              <c:idx val="22"/>
              <c:layout>
                <c:manualLayout>
                  <c:x val="-2.314902361788921E-2"/>
                  <c:y val="-4.556469134715177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02B-5D4B-8C90-8DC1DC511486}"/>
                </c:ext>
              </c:extLst>
            </c:dLbl>
            <c:dLbl>
              <c:idx val="23"/>
              <c:layout>
                <c:manualLayout>
                  <c:x val="-1.1111389952314619E-2"/>
                  <c:y val="-4.29267038283639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02B-5D4B-8C90-8DC1DC511486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rgbClr val="00B0F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Behaviour'!$G$205:$G$229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'Customer Behaviour'!$K$205:$K$229</c:f>
              <c:numCache>
                <c:formatCode>General</c:formatCode>
                <c:ptCount val="24"/>
                <c:pt idx="5">
                  <c:v>851.44</c:v>
                </c:pt>
                <c:pt idx="7">
                  <c:v>1842.3</c:v>
                </c:pt>
                <c:pt idx="8">
                  <c:v>2273.13</c:v>
                </c:pt>
                <c:pt idx="9">
                  <c:v>1624.02</c:v>
                </c:pt>
                <c:pt idx="10">
                  <c:v>1630.47</c:v>
                </c:pt>
                <c:pt idx="12">
                  <c:v>1423.79</c:v>
                </c:pt>
                <c:pt idx="13">
                  <c:v>2398.5699999999902</c:v>
                </c:pt>
                <c:pt idx="14">
                  <c:v>1484.36</c:v>
                </c:pt>
                <c:pt idx="15">
                  <c:v>36576.839999999997</c:v>
                </c:pt>
                <c:pt idx="16">
                  <c:v>147226.28999999899</c:v>
                </c:pt>
                <c:pt idx="17">
                  <c:v>195867.22</c:v>
                </c:pt>
                <c:pt idx="18">
                  <c:v>322384.05999999901</c:v>
                </c:pt>
                <c:pt idx="19">
                  <c:v>414472.33</c:v>
                </c:pt>
                <c:pt idx="20">
                  <c:v>378881.63</c:v>
                </c:pt>
                <c:pt idx="21">
                  <c:v>219523.359999999</c:v>
                </c:pt>
                <c:pt idx="22">
                  <c:v>181395.81999999899</c:v>
                </c:pt>
                <c:pt idx="23">
                  <c:v>7426.92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02B-5D4B-8C90-8DC1DC511486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3266751"/>
        <c:axId val="752234560"/>
      </c:lineChart>
      <c:catAx>
        <c:axId val="1732667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18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2234560"/>
        <c:crosses val="autoZero"/>
        <c:auto val="1"/>
        <c:lblAlgn val="ctr"/>
        <c:lblOffset val="100"/>
        <c:noMultiLvlLbl val="0"/>
      </c:catAx>
      <c:valAx>
        <c:axId val="752234560"/>
        <c:scaling>
          <c:orientation val="minMax"/>
        </c:scaling>
        <c:delete val="0"/>
        <c:axPos val="l"/>
        <c:numFmt formatCode="#,##0,\ &quot;k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667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69196175626129097"/>
          <c:y val="2.6604207984752014E-2"/>
          <c:w val="0.2591010049008825"/>
          <c:h val="4.225280470897743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Revenue</a:t>
            </a:r>
            <a:r>
              <a:rPr lang="en-GB" sz="1400" baseline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Trend Analysis Over Time</a:t>
            </a:r>
          </a:p>
        </c:rich>
      </c:tx>
      <c:layout>
        <c:manualLayout>
          <c:xMode val="edge"/>
          <c:yMode val="edge"/>
          <c:x val="0.41048059237322565"/>
          <c:y val="1.279484047554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61943073099851E-2"/>
          <c:y val="8.8977940083071763E-2"/>
          <c:w val="0.90080130667459513"/>
          <c:h val="0.79388600059077907"/>
        </c:manualLayout>
      </c:layout>
      <c:lineChart>
        <c:grouping val="standard"/>
        <c:varyColors val="0"/>
        <c:ser>
          <c:idx val="0"/>
          <c:order val="0"/>
          <c:tx>
            <c:strRef>
              <c:f>'High level'!$C$32</c:f>
              <c:strCache>
                <c:ptCount val="1"/>
                <c:pt idx="0">
                  <c:v>Total Revenue</c:v>
                </c:pt>
              </c:strCache>
            </c:strRef>
          </c:tx>
          <c:spPr>
            <a:ln w="34925" cap="rnd">
              <a:solidFill>
                <a:srgbClr val="338D90"/>
              </a:solidFill>
              <a:round/>
            </a:ln>
            <a:effectLst>
              <a:outerShdw dist="19050" sx="1000" sy="1000" algn="ctr" rotWithShape="0">
                <a:srgbClr val="000000">
                  <a:alpha val="0"/>
                </a:srgbClr>
              </a:outerShdw>
            </a:effectLst>
          </c:spPr>
          <c:marker>
            <c:symbol val="circle"/>
            <c:size val="5"/>
            <c:spPr>
              <a:solidFill>
                <a:srgbClr val="338D90"/>
              </a:solidFill>
              <a:ln w="9525">
                <a:noFill/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dLbls>
            <c:dLbl>
              <c:idx val="18"/>
              <c:layout>
                <c:manualLayout>
                  <c:x val="-2.2232895727382886E-2"/>
                  <c:y val="-4.662853294679483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53B-0244-9A05-674230FC2412}"/>
                </c:ext>
              </c:extLst>
            </c:dLbl>
            <c:dLbl>
              <c:idx val="20"/>
              <c:layout>
                <c:manualLayout>
                  <c:x val="-1.7797405307954879E-2"/>
                  <c:y val="-4.662853294679483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53B-0244-9A05-674230FC2412}"/>
                </c:ext>
              </c:extLst>
            </c:dLbl>
            <c:dLbl>
              <c:idx val="21"/>
              <c:layout>
                <c:manualLayout>
                  <c:x val="-2.8886131356525058E-2"/>
                  <c:y val="-3.88060559522685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53B-0244-9A05-674230FC2412}"/>
                </c:ext>
              </c:extLst>
            </c:dLbl>
            <c:numFmt formatCode="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FF9300"/>
                </a:solidFill>
                <a:prstDash val="sysDash"/>
              </a:ln>
              <a:effectLst/>
            </c:spPr>
            <c:trendlineType val="linear"/>
            <c:dispRSqr val="0"/>
            <c:dispEq val="0"/>
          </c:trendline>
          <c:cat>
            <c:strRef>
              <c:f>'High level'!$B$33:$B$56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'High level'!$C$33:$C$56</c:f>
              <c:numCache>
                <c:formatCode>General</c:formatCode>
                <c:ptCount val="24"/>
                <c:pt idx="0">
                  <c:v>75.06</c:v>
                </c:pt>
                <c:pt idx="1">
                  <c:v>55333.66</c:v>
                </c:pt>
                <c:pt idx="2">
                  <c:v>19.62</c:v>
                </c:pt>
                <c:pt idx="3">
                  <c:v>88904.12</c:v>
                </c:pt>
                <c:pt idx="4">
                  <c:v>274917.15999999997</c:v>
                </c:pt>
                <c:pt idx="5">
                  <c:v>383756.02</c:v>
                </c:pt>
                <c:pt idx="6">
                  <c:v>345509.57</c:v>
                </c:pt>
                <c:pt idx="7">
                  <c:v>567703.79</c:v>
                </c:pt>
                <c:pt idx="8">
                  <c:v>526932.80000000005</c:v>
                </c:pt>
                <c:pt idx="9">
                  <c:v>532899.39</c:v>
                </c:pt>
                <c:pt idx="10">
                  <c:v>640126.88</c:v>
                </c:pt>
                <c:pt idx="11">
                  <c:v>697364.51</c:v>
                </c:pt>
                <c:pt idx="12">
                  <c:v>741667.93</c:v>
                </c:pt>
                <c:pt idx="13">
                  <c:v>995649.17</c:v>
                </c:pt>
                <c:pt idx="14">
                  <c:v>1021308.73</c:v>
                </c:pt>
                <c:pt idx="15">
                  <c:v>962845.14</c:v>
                </c:pt>
                <c:pt idx="16">
                  <c:v>928077.54</c:v>
                </c:pt>
                <c:pt idx="17">
                  <c:v>1187101.1399999999</c:v>
                </c:pt>
                <c:pt idx="18">
                  <c:v>1091339.75</c:v>
                </c:pt>
                <c:pt idx="19">
                  <c:v>1216711.2</c:v>
                </c:pt>
                <c:pt idx="20">
                  <c:v>1001357.41</c:v>
                </c:pt>
                <c:pt idx="21">
                  <c:v>942455.19</c:v>
                </c:pt>
                <c:pt idx="22">
                  <c:v>1233315.58</c:v>
                </c:pt>
                <c:pt idx="23">
                  <c:v>15785.25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53B-0244-9A05-674230FC24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24979439"/>
        <c:axId val="624981151"/>
      </c:lineChart>
      <c:catAx>
        <c:axId val="62497943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200" b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18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4981151"/>
        <c:crosses val="autoZero"/>
        <c:auto val="1"/>
        <c:lblAlgn val="ctr"/>
        <c:lblOffset val="100"/>
        <c:noMultiLvlLbl val="0"/>
      </c:catAx>
      <c:valAx>
        <c:axId val="62498115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200" b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Revenue</a:t>
                </a:r>
                <a:r>
                  <a:rPr lang="en-GB" sz="1200" b="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 (in Millions)</a:t>
                </a:r>
                <a:endParaRPr lang="en-GB" sz="1200" b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GB"/>
            </a:p>
          </c:txPr>
        </c:title>
        <c:numFmt formatCode="0.0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4979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rgbClr val="DDDDDD">
          <a:shade val="15000"/>
        </a:srgbClr>
      </a:solidFill>
      <a:prstDash val="solid"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New Customers Acquired Each</a:t>
            </a:r>
            <a:r>
              <a:rPr lang="en-US" sz="14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Month</a:t>
            </a:r>
            <a:endParaRPr lang="en-US" sz="1400">
              <a:solidFill>
                <a:schemeClr val="tx1">
                  <a:lumMod val="95000"/>
                  <a:lumOff val="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1249240082443583E-2"/>
          <c:y val="8.5543434405684363E-2"/>
          <c:w val="0.92269017253002661"/>
          <c:h val="0.75868452195817604"/>
        </c:manualLayout>
      </c:layout>
      <c:lineChart>
        <c:grouping val="standard"/>
        <c:varyColors val="0"/>
        <c:ser>
          <c:idx val="0"/>
          <c:order val="0"/>
          <c:tx>
            <c:strRef>
              <c:f>'High level'!$C$4</c:f>
              <c:strCache>
                <c:ptCount val="1"/>
                <c:pt idx="0">
                  <c:v>Customers Acquired</c:v>
                </c:pt>
              </c:strCache>
            </c:strRef>
          </c:tx>
          <c:spPr>
            <a:ln w="31750" cap="rnd">
              <a:solidFill>
                <a:srgbClr val="338D90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rgbClr val="338D90"/>
              </a:solidFill>
              <a:ln w="12700">
                <a:noFill/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Lbls>
            <c:dLbl>
              <c:idx val="4"/>
              <c:layout>
                <c:manualLayout>
                  <c:x val="-2.8003790680901801E-2"/>
                  <c:y val="-5.93813017092281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651-6B40-90F6-820DDDE423B2}"/>
                </c:ext>
              </c:extLst>
            </c:dLbl>
            <c:dLbl>
              <c:idx val="6"/>
              <c:layout>
                <c:manualLayout>
                  <c:x val="-2.467264983860579E-2"/>
                  <c:y val="-7.018157426728760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651-6B40-90F6-820DDDE423B2}"/>
                </c:ext>
              </c:extLst>
            </c:dLbl>
            <c:dLbl>
              <c:idx val="12"/>
              <c:layout>
                <c:manualLayout>
                  <c:x val="-2.8003790680901801E-2"/>
                  <c:y val="-5.668123356971326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651-6B40-90F6-820DDDE423B2}"/>
                </c:ext>
              </c:extLst>
            </c:dLbl>
            <c:dLbl>
              <c:idx val="16"/>
              <c:layout>
                <c:manualLayout>
                  <c:x val="-2.467264983860579E-2"/>
                  <c:y val="-5.398116543019845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651-6B40-90F6-820DDDE423B2}"/>
                </c:ext>
              </c:extLst>
            </c:dLbl>
            <c:dLbl>
              <c:idx val="18"/>
              <c:layout>
                <c:manualLayout>
                  <c:x val="-2.2451889277075116E-2"/>
                  <c:y val="-5.128109729068359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651-6B40-90F6-820DDDE423B2}"/>
                </c:ext>
              </c:extLst>
            </c:dLbl>
            <c:dLbl>
              <c:idx val="20"/>
              <c:layout>
                <c:manualLayout>
                  <c:x val="-2.3562269557840614E-2"/>
                  <c:y val="-7.018157426728760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651-6B40-90F6-820DDDE423B2}"/>
                </c:ext>
              </c:extLst>
            </c:dLbl>
            <c:dLbl>
              <c:idx val="21"/>
              <c:layout>
                <c:manualLayout>
                  <c:x val="-2.8003790680901801E-2"/>
                  <c:y val="-9.178211938340648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651-6B40-90F6-820DDDE423B2}"/>
                </c:ext>
              </c:extLst>
            </c:dLbl>
            <c:dLbl>
              <c:idx val="23"/>
              <c:layout>
                <c:manualLayout>
                  <c:x val="-4.6039688838221352E-3"/>
                  <c:y val="-0.1160827326390402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651-6B40-90F6-820DDDE423B2}"/>
                </c:ext>
              </c:extLst>
            </c:dLbl>
            <c:numFmt formatCode="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eparator>, 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FF9300"/>
                </a:solidFill>
                <a:prstDash val="sysDash"/>
              </a:ln>
              <a:effectLst/>
            </c:spPr>
            <c:trendlineType val="linear"/>
            <c:dispRSqr val="0"/>
            <c:dispEq val="0"/>
          </c:trendline>
          <c:cat>
            <c:strRef>
              <c:f>'High level'!$B$5:$B$28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'High level'!$C$5:$C$28</c:f>
              <c:numCache>
                <c:formatCode>General</c:formatCode>
                <c:ptCount val="24"/>
                <c:pt idx="0">
                  <c:v>1</c:v>
                </c:pt>
                <c:pt idx="1">
                  <c:v>299</c:v>
                </c:pt>
                <c:pt idx="2">
                  <c:v>1</c:v>
                </c:pt>
                <c:pt idx="3">
                  <c:v>560</c:v>
                </c:pt>
                <c:pt idx="4">
                  <c:v>1607</c:v>
                </c:pt>
                <c:pt idx="5">
                  <c:v>2342</c:v>
                </c:pt>
                <c:pt idx="6">
                  <c:v>2076</c:v>
                </c:pt>
                <c:pt idx="7">
                  <c:v>3573</c:v>
                </c:pt>
                <c:pt idx="8">
                  <c:v>3319</c:v>
                </c:pt>
                <c:pt idx="9">
                  <c:v>3574</c:v>
                </c:pt>
                <c:pt idx="10">
                  <c:v>4313</c:v>
                </c:pt>
                <c:pt idx="11">
                  <c:v>4096</c:v>
                </c:pt>
                <c:pt idx="12">
                  <c:v>4418</c:v>
                </c:pt>
                <c:pt idx="13">
                  <c:v>6173</c:v>
                </c:pt>
                <c:pt idx="14">
                  <c:v>6643</c:v>
                </c:pt>
                <c:pt idx="15">
                  <c:v>6510</c:v>
                </c:pt>
                <c:pt idx="16">
                  <c:v>6316</c:v>
                </c:pt>
                <c:pt idx="17">
                  <c:v>7523</c:v>
                </c:pt>
                <c:pt idx="18">
                  <c:v>6541</c:v>
                </c:pt>
                <c:pt idx="19">
                  <c:v>7435</c:v>
                </c:pt>
                <c:pt idx="20">
                  <c:v>5916</c:v>
                </c:pt>
                <c:pt idx="21">
                  <c:v>5822</c:v>
                </c:pt>
                <c:pt idx="22">
                  <c:v>7681</c:v>
                </c:pt>
                <c:pt idx="23">
                  <c:v>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651-6B40-90F6-820DDDE423B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080368480"/>
        <c:axId val="1877359696"/>
      </c:lineChart>
      <c:catAx>
        <c:axId val="20803684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100" b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7359696"/>
        <c:crosses val="autoZero"/>
        <c:auto val="1"/>
        <c:lblAlgn val="ctr"/>
        <c:lblOffset val="100"/>
        <c:noMultiLvlLbl val="0"/>
      </c:catAx>
      <c:valAx>
        <c:axId val="187735969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100" b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Number of Customers (in thousands)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,\ &quot;k&quot;" sourceLinked="0"/>
        <c:majorTickMark val="none"/>
        <c:minorTickMark val="none"/>
        <c:tickLblPos val="nextTo"/>
        <c:spPr>
          <a:noFill/>
          <a:ln>
            <a:solidFill>
              <a:srgbClr val="969696">
                <a:lumMod val="50000"/>
              </a:srgb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0368480"/>
        <c:crosses val="autoZero"/>
        <c:crossBetween val="between"/>
      </c:valAx>
      <c:spPr>
        <a:solidFill>
          <a:srgbClr val="808080">
            <a:lumMod val="20000"/>
            <a:lumOff val="80000"/>
          </a:srgbClr>
        </a:solidFill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808080">
        <a:lumMod val="20000"/>
        <a:lumOff val="80000"/>
      </a:srgbClr>
    </a:solidFill>
    <a:ln>
      <a:solidFill>
        <a:srgbClr val="969696">
          <a:lumMod val="50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Revenue</a:t>
            </a:r>
            <a:r>
              <a:rPr lang="en-US" b="1" baseline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Trend by Day of Week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Behaviour'!$J$325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&quot;₹&quot;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Behaviour'!$I$326:$I$332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'Customer Behaviour'!$J$326:$J$332</c:f>
              <c:numCache>
                <c:formatCode>General</c:formatCode>
                <c:ptCount val="7"/>
                <c:pt idx="0">
                  <c:v>2716951.43</c:v>
                </c:pt>
                <c:pt idx="1">
                  <c:v>2833473.22</c:v>
                </c:pt>
                <c:pt idx="2">
                  <c:v>4227731.9900000095</c:v>
                </c:pt>
                <c:pt idx="3">
                  <c:v>2408901.0299999998</c:v>
                </c:pt>
                <c:pt idx="4">
                  <c:v>67548.179999999993</c:v>
                </c:pt>
                <c:pt idx="5">
                  <c:v>401538.94999999902</c:v>
                </c:pt>
                <c:pt idx="6">
                  <c:v>2795011.81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3E-A945-9D89-DAB9F83D4F5F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411784623"/>
        <c:axId val="411786335"/>
      </c:barChart>
      <c:lineChart>
        <c:grouping val="standard"/>
        <c:varyColors val="0"/>
        <c:ser>
          <c:idx val="1"/>
          <c:order val="1"/>
          <c:tx>
            <c:strRef>
              <c:f>'Customer Behaviour'!$K$325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layout>
                <c:manualLayout>
                  <c:x val="-4.6140168719072422E-2"/>
                  <c:y val="-3.04377429163254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3E-A945-9D89-DAB9F83D4F5F}"/>
                </c:ext>
              </c:extLst>
            </c:dLbl>
            <c:dLbl>
              <c:idx val="3"/>
              <c:layout>
                <c:manualLayout>
                  <c:x val="-2.8085845463877938E-2"/>
                  <c:y val="-4.01836528476186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3E-A945-9D89-DAB9F83D4F5F}"/>
                </c:ext>
              </c:extLst>
            </c:dLbl>
            <c:dLbl>
              <c:idx val="4"/>
              <c:layout>
                <c:manualLayout>
                  <c:x val="-2.7453944149946213E-2"/>
                  <c:y val="-4.7493085296088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3E-A945-9D89-DAB9F83D4F5F}"/>
                </c:ext>
              </c:extLst>
            </c:dLbl>
            <c:dLbl>
              <c:idx val="5"/>
              <c:layout>
                <c:manualLayout>
                  <c:x val="-5.0021848218939152E-2"/>
                  <c:y val="-3.77471753647953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3E-A945-9D89-DAB9F83D4F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Behaviour'!$I$326:$I$332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'Customer Behaviour'!$K$326:$K$332</c:f>
              <c:numCache>
                <c:formatCode>0%</c:formatCode>
                <c:ptCount val="7"/>
                <c:pt idx="0">
                  <c:v>0.17584129774735299</c:v>
                </c:pt>
                <c:pt idx="1">
                  <c:v>0.18338259662491299</c:v>
                </c:pt>
                <c:pt idx="2">
                  <c:v>0.27361912746802403</c:v>
                </c:pt>
                <c:pt idx="3">
                  <c:v>0.15590425304736999</c:v>
                </c:pt>
                <c:pt idx="4">
                  <c:v>4.3717232117291803E-3</c:v>
                </c:pt>
                <c:pt idx="5">
                  <c:v>2.59876305790675E-2</c:v>
                </c:pt>
                <c:pt idx="6">
                  <c:v>0.18089337132153899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33E-A945-9D89-DAB9F83D4F5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56721535"/>
        <c:axId val="851665167"/>
      </c:lineChart>
      <c:catAx>
        <c:axId val="4117846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Day</a:t>
                </a:r>
              </a:p>
            </c:rich>
          </c:tx>
          <c:layout>
            <c:manualLayout>
              <c:xMode val="edge"/>
              <c:yMode val="edge"/>
              <c:x val="0.48527995129597523"/>
              <c:y val="0.885290256411436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786335"/>
        <c:crosses val="autoZero"/>
        <c:auto val="1"/>
        <c:lblAlgn val="ctr"/>
        <c:lblOffset val="100"/>
        <c:noMultiLvlLbl val="0"/>
      </c:catAx>
      <c:valAx>
        <c:axId val="41178633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layout>
            <c:manualLayout>
              <c:xMode val="edge"/>
              <c:yMode val="edge"/>
              <c:x val="1.5797532848295173E-2"/>
              <c:y val="0.411630784259895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.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1784623"/>
        <c:crosses val="autoZero"/>
        <c:crossBetween val="between"/>
      </c:valAx>
      <c:valAx>
        <c:axId val="85166516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Percentage Contribution</a:t>
                </a:r>
              </a:p>
            </c:rich>
          </c:tx>
          <c:layout>
            <c:manualLayout>
              <c:xMode val="edge"/>
              <c:yMode val="edge"/>
              <c:x val="0.94763108975788546"/>
              <c:y val="0.3350035674251017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6721535"/>
        <c:crosses val="max"/>
        <c:crossBetween val="between"/>
      </c:valAx>
      <c:catAx>
        <c:axId val="75672153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66516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Revenue Trend by Time of Day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Behaviour'!$J$340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numFmt formatCode="&quot;₹&quot;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Behaviour'!$I$341:$I$346</c:f>
              <c:strCache>
                <c:ptCount val="6"/>
                <c:pt idx="0">
                  <c:v>Late Night</c:v>
                </c:pt>
                <c:pt idx="1">
                  <c:v>Morning</c:v>
                </c:pt>
                <c:pt idx="2">
                  <c:v>Late Morning</c:v>
                </c:pt>
                <c:pt idx="3">
                  <c:v>Afternoon</c:v>
                </c:pt>
                <c:pt idx="4">
                  <c:v>Evening</c:v>
                </c:pt>
                <c:pt idx="5">
                  <c:v>Night</c:v>
                </c:pt>
              </c:strCache>
            </c:strRef>
          </c:cat>
          <c:val>
            <c:numRef>
              <c:f>'Customer Behaviour'!$J$341:$J$346</c:f>
              <c:numCache>
                <c:formatCode>General</c:formatCode>
                <c:ptCount val="6"/>
                <c:pt idx="0">
                  <c:v>2745806.29</c:v>
                </c:pt>
                <c:pt idx="1">
                  <c:v>908021.05</c:v>
                </c:pt>
                <c:pt idx="2">
                  <c:v>3010920.02</c:v>
                </c:pt>
                <c:pt idx="3">
                  <c:v>3539621.54</c:v>
                </c:pt>
                <c:pt idx="4">
                  <c:v>3191306.94</c:v>
                </c:pt>
                <c:pt idx="5">
                  <c:v>2055480.76999999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81-C649-968E-3189B082736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34544448"/>
        <c:axId val="234546160"/>
      </c:barChart>
      <c:lineChart>
        <c:grouping val="standard"/>
        <c:varyColors val="0"/>
        <c:ser>
          <c:idx val="1"/>
          <c:order val="1"/>
          <c:tx>
            <c:strRef>
              <c:f>'Customer Behaviour'!$K$340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Behaviour'!$I$341:$I$346</c:f>
              <c:strCache>
                <c:ptCount val="6"/>
                <c:pt idx="0">
                  <c:v>Late Night</c:v>
                </c:pt>
                <c:pt idx="1">
                  <c:v>Morning</c:v>
                </c:pt>
                <c:pt idx="2">
                  <c:v>Late Morning</c:v>
                </c:pt>
                <c:pt idx="3">
                  <c:v>Afternoon</c:v>
                </c:pt>
                <c:pt idx="4">
                  <c:v>Evening</c:v>
                </c:pt>
                <c:pt idx="5">
                  <c:v>Night</c:v>
                </c:pt>
              </c:strCache>
            </c:strRef>
          </c:cat>
          <c:val>
            <c:numRef>
              <c:f>'Customer Behaviour'!$K$341:$K$346</c:f>
              <c:numCache>
                <c:formatCode>0%</c:formatCode>
                <c:ptCount val="6"/>
                <c:pt idx="0">
                  <c:v>0.17770878642333501</c:v>
                </c:pt>
                <c:pt idx="1">
                  <c:v>5.87671895974652E-2</c:v>
                </c:pt>
                <c:pt idx="2">
                  <c:v>0.19486696666133799</c:v>
                </c:pt>
                <c:pt idx="3">
                  <c:v>0.229084568187545</c:v>
                </c:pt>
                <c:pt idx="4">
                  <c:v>0.20654162148188801</c:v>
                </c:pt>
                <c:pt idx="5">
                  <c:v>0.13303086764842401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681-C649-968E-3189B08273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71455247"/>
        <c:axId val="456522591"/>
      </c:lineChart>
      <c:catAx>
        <c:axId val="2345444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Frame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4546160"/>
        <c:crosses val="autoZero"/>
        <c:auto val="1"/>
        <c:lblAlgn val="ctr"/>
        <c:lblOffset val="100"/>
        <c:noMultiLvlLbl val="0"/>
      </c:catAx>
      <c:valAx>
        <c:axId val="23454616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layout>
            <c:manualLayout>
              <c:xMode val="edge"/>
              <c:yMode val="edge"/>
              <c:x val="1.3540742441395862E-2"/>
              <c:y val="0.4111982445080444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.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4544448"/>
        <c:crosses val="autoZero"/>
        <c:crossBetween val="between"/>
      </c:valAx>
      <c:valAx>
        <c:axId val="456522591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Percentage Contribution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1455247"/>
        <c:crosses val="max"/>
        <c:crossBetween val="between"/>
      </c:valAx>
      <c:catAx>
        <c:axId val="67145524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652259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rgbClr val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[Retail_Analysis.xlsx]High level!PivotTable2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200" b="1">
                <a:solidFill>
                  <a:schemeClr val="tx1">
                    <a:lumMod val="85000"/>
                    <a:lumOff val="15000"/>
                  </a:schemeClr>
                </a:solidFill>
              </a:rPr>
              <a:t>Revenue by</a:t>
            </a:r>
            <a:r>
              <a:rPr lang="en-GB" sz="1200" b="1" baseline="0">
                <a:solidFill>
                  <a:schemeClr val="tx1">
                    <a:lumMod val="85000"/>
                    <a:lumOff val="15000"/>
                  </a:schemeClr>
                </a:solidFill>
              </a:rPr>
              <a:t> New vs Exsiting Customer</a:t>
            </a:r>
            <a:endParaRPr lang="en-GB" sz="1200" b="1">
              <a:solidFill>
                <a:schemeClr val="tx1">
                  <a:lumMod val="85000"/>
                  <a:lumOff val="1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defRPr>
          </a:pPr>
          <a:endParaRPr lang="en-GB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7"/>
          <c:spPr>
            <a:solidFill>
              <a:schemeClr val="accent2"/>
            </a:solidFill>
            <a:ln w="9525">
              <a:noFill/>
            </a:ln>
            <a:effectLst/>
          </c:spPr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7"/>
          <c:spPr>
            <a:solidFill>
              <a:schemeClr val="accent2"/>
            </a:solidFill>
            <a:ln w="9525"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7"/>
          <c:spPr>
            <a:solidFill>
              <a:schemeClr val="accent2"/>
            </a:solidFill>
            <a:ln w="9525"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4088006205702018E-2"/>
          <c:y val="0.10621159970932273"/>
          <c:w val="0.82336145169702402"/>
          <c:h val="0.738445302269366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'High level'!$AE$186:$AE$187</c:f>
              <c:strCache>
                <c:ptCount val="1"/>
                <c:pt idx="0">
                  <c:v>Existing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dLbl>
              <c:idx val="10"/>
              <c:layout>
                <c:manualLayout>
                  <c:x val="-6.2690957737873094E-17"/>
                  <c:y val="2.598987131739383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1C-084C-A174-9C016E470A77}"/>
                </c:ext>
              </c:extLst>
            </c:dLbl>
            <c:dLbl>
              <c:idx val="17"/>
              <c:layout>
                <c:manualLayout>
                  <c:x val="0"/>
                  <c:y val="1.03959485269573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1C-084C-A174-9C016E470A77}"/>
                </c:ext>
              </c:extLst>
            </c:dLbl>
            <c:dLbl>
              <c:idx val="21"/>
              <c:layout>
                <c:manualLayout>
                  <c:x val="-1.2538191547574619E-16"/>
                  <c:y val="2.598987131739383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1C-084C-A174-9C016E470A77}"/>
                </c:ext>
              </c:extLst>
            </c:dLbl>
            <c:dLbl>
              <c:idx val="22"/>
              <c:layout>
                <c:manualLayout>
                  <c:x val="2.5646597161022664E-2"/>
                  <c:y val="5.1979742634787668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E1C-084C-A174-9C016E470A77}"/>
                </c:ext>
              </c:extLst>
            </c:dLbl>
            <c:numFmt formatCode="&quot;₹&quot;#,##0.00,\ &quot;k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rgbClr val="225F6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level'!$AD$188:$AD$212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'High level'!$AE$188:$AE$212</c:f>
              <c:numCache>
                <c:formatCode>General</c:formatCode>
                <c:ptCount val="24"/>
                <c:pt idx="5">
                  <c:v>364.96</c:v>
                </c:pt>
                <c:pt idx="9">
                  <c:v>163.06</c:v>
                </c:pt>
                <c:pt idx="10">
                  <c:v>81.98</c:v>
                </c:pt>
                <c:pt idx="11">
                  <c:v>351.8</c:v>
                </c:pt>
                <c:pt idx="12">
                  <c:v>145.25</c:v>
                </c:pt>
                <c:pt idx="13">
                  <c:v>354.76</c:v>
                </c:pt>
                <c:pt idx="14">
                  <c:v>572.30999999999995</c:v>
                </c:pt>
                <c:pt idx="15">
                  <c:v>662.87</c:v>
                </c:pt>
                <c:pt idx="16">
                  <c:v>778.23</c:v>
                </c:pt>
                <c:pt idx="17">
                  <c:v>704.75</c:v>
                </c:pt>
                <c:pt idx="18">
                  <c:v>1302.56</c:v>
                </c:pt>
                <c:pt idx="19">
                  <c:v>1985.2</c:v>
                </c:pt>
                <c:pt idx="20">
                  <c:v>932.69</c:v>
                </c:pt>
                <c:pt idx="21">
                  <c:v>3008.99</c:v>
                </c:pt>
                <c:pt idx="22">
                  <c:v>2730.59</c:v>
                </c:pt>
                <c:pt idx="23">
                  <c:v>1480.51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82-3643-9A03-911BEC24C8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1733974416"/>
        <c:axId val="151378383"/>
      </c:barChart>
      <c:lineChart>
        <c:grouping val="standard"/>
        <c:varyColors val="0"/>
        <c:ser>
          <c:idx val="1"/>
          <c:order val="1"/>
          <c:tx>
            <c:strRef>
              <c:f>'High level'!$AF$186:$AF$187</c:f>
              <c:strCache>
                <c:ptCount val="1"/>
                <c:pt idx="0">
                  <c:v>New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chemeClr val="accent2"/>
              </a:solidFill>
              <a:ln w="9525">
                <a:noFill/>
              </a:ln>
              <a:effectLst/>
            </c:spPr>
          </c:marker>
          <c:dLbls>
            <c:dLbl>
              <c:idx val="9"/>
              <c:layout>
                <c:manualLayout>
                  <c:x val="-2.4513973423932463E-2"/>
                  <c:y val="-3.34815028857967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1C-084C-A174-9C016E470A77}"/>
                </c:ext>
              </c:extLst>
            </c:dLbl>
            <c:dLbl>
              <c:idx val="13"/>
              <c:layout>
                <c:manualLayout>
                  <c:x val="-5.016057058495519E-2"/>
                  <c:y val="-3.3481502885796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1C-084C-A174-9C016E470A77}"/>
                </c:ext>
              </c:extLst>
            </c:dLbl>
            <c:dLbl>
              <c:idx val="20"/>
              <c:layout>
                <c:manualLayout>
                  <c:x val="-3.3062839144273354E-2"/>
                  <c:y val="-4.127846428101481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1C-084C-A174-9C016E470A77}"/>
                </c:ext>
              </c:extLst>
            </c:dLbl>
            <c:dLbl>
              <c:idx val="23"/>
              <c:layout>
                <c:manualLayout>
                  <c:x val="-2.9643292856137121E-2"/>
                  <c:y val="-3.088251575405742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1C-084C-A174-9C016E470A77}"/>
                </c:ext>
              </c:extLst>
            </c:dLbl>
            <c:numFmt formatCode="&quot;₹&quot;#,##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rgbClr val="AE542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level'!$AD$188:$AD$212</c:f>
              <c:strCache>
                <c:ptCount val="24"/>
                <c:pt idx="0">
                  <c:v>2021-09</c:v>
                </c:pt>
                <c:pt idx="1">
                  <c:v>2021-10</c:v>
                </c:pt>
                <c:pt idx="2">
                  <c:v>2021-12</c:v>
                </c:pt>
                <c:pt idx="3">
                  <c:v>2022-01</c:v>
                </c:pt>
                <c:pt idx="4">
                  <c:v>2022-02</c:v>
                </c:pt>
                <c:pt idx="5">
                  <c:v>2022-03</c:v>
                </c:pt>
                <c:pt idx="6">
                  <c:v>2022-04</c:v>
                </c:pt>
                <c:pt idx="7">
                  <c:v>2022-05</c:v>
                </c:pt>
                <c:pt idx="8">
                  <c:v>2022-06</c:v>
                </c:pt>
                <c:pt idx="9">
                  <c:v>2022-07</c:v>
                </c:pt>
                <c:pt idx="10">
                  <c:v>2022-08</c:v>
                </c:pt>
                <c:pt idx="11">
                  <c:v>2022-09</c:v>
                </c:pt>
                <c:pt idx="12">
                  <c:v>2022-10</c:v>
                </c:pt>
                <c:pt idx="13">
                  <c:v>2022-11</c:v>
                </c:pt>
                <c:pt idx="14">
                  <c:v>2022-12</c:v>
                </c:pt>
                <c:pt idx="15">
                  <c:v>2023-01</c:v>
                </c:pt>
                <c:pt idx="16">
                  <c:v>2023-02</c:v>
                </c:pt>
                <c:pt idx="17">
                  <c:v>2023-03</c:v>
                </c:pt>
                <c:pt idx="18">
                  <c:v>2023-04</c:v>
                </c:pt>
                <c:pt idx="19">
                  <c:v>2023-05</c:v>
                </c:pt>
                <c:pt idx="20">
                  <c:v>2023-06</c:v>
                </c:pt>
                <c:pt idx="21">
                  <c:v>2023-07</c:v>
                </c:pt>
                <c:pt idx="22">
                  <c:v>2023-08</c:v>
                </c:pt>
                <c:pt idx="23">
                  <c:v>2023-09</c:v>
                </c:pt>
              </c:strCache>
            </c:strRef>
          </c:cat>
          <c:val>
            <c:numRef>
              <c:f>'High level'!$AF$188:$AF$212</c:f>
              <c:numCache>
                <c:formatCode>General</c:formatCode>
                <c:ptCount val="24"/>
                <c:pt idx="0">
                  <c:v>75.06</c:v>
                </c:pt>
                <c:pt idx="1">
                  <c:v>55333.66</c:v>
                </c:pt>
                <c:pt idx="2">
                  <c:v>19.62</c:v>
                </c:pt>
                <c:pt idx="3">
                  <c:v>88904.12</c:v>
                </c:pt>
                <c:pt idx="4">
                  <c:v>274917.15999999997</c:v>
                </c:pt>
                <c:pt idx="5">
                  <c:v>383391.06</c:v>
                </c:pt>
                <c:pt idx="6">
                  <c:v>345509.57</c:v>
                </c:pt>
                <c:pt idx="7">
                  <c:v>567703.79</c:v>
                </c:pt>
                <c:pt idx="8">
                  <c:v>526932.80000000005</c:v>
                </c:pt>
                <c:pt idx="9">
                  <c:v>532736.32999999996</c:v>
                </c:pt>
                <c:pt idx="10">
                  <c:v>640044.9</c:v>
                </c:pt>
                <c:pt idx="11">
                  <c:v>697012.71</c:v>
                </c:pt>
                <c:pt idx="12">
                  <c:v>741522.68</c:v>
                </c:pt>
                <c:pt idx="13">
                  <c:v>995294.41</c:v>
                </c:pt>
                <c:pt idx="14">
                  <c:v>1020736.42</c:v>
                </c:pt>
                <c:pt idx="15">
                  <c:v>962182.27</c:v>
                </c:pt>
                <c:pt idx="16">
                  <c:v>927299.31</c:v>
                </c:pt>
                <c:pt idx="17">
                  <c:v>1186396.3899999999</c:v>
                </c:pt>
                <c:pt idx="18">
                  <c:v>1090037.19</c:v>
                </c:pt>
                <c:pt idx="19">
                  <c:v>1214726</c:v>
                </c:pt>
                <c:pt idx="20">
                  <c:v>1000424.72</c:v>
                </c:pt>
                <c:pt idx="21">
                  <c:v>939446.2</c:v>
                </c:pt>
                <c:pt idx="22">
                  <c:v>1230584.99</c:v>
                </c:pt>
                <c:pt idx="23">
                  <c:v>14304.74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E82-3643-9A03-911BEC24C8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31247136"/>
        <c:axId val="1930952400"/>
      </c:lineChart>
      <c:catAx>
        <c:axId val="17339744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378383"/>
        <c:crosses val="autoZero"/>
        <c:auto val="1"/>
        <c:lblAlgn val="ctr"/>
        <c:lblOffset val="100"/>
        <c:noMultiLvlLbl val="0"/>
      </c:catAx>
      <c:valAx>
        <c:axId val="151378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/>
                  <a:t>Revenue by Existing customers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#,##0.0,\ \k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3974416"/>
        <c:crosses val="autoZero"/>
        <c:crossBetween val="between"/>
      </c:valAx>
      <c:valAx>
        <c:axId val="193095240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/>
                  <a:t>Revenue</a:t>
                </a:r>
                <a:r>
                  <a:rPr lang="en-GB" b="1" baseline="0"/>
                  <a:t> by New Customer</a:t>
                </a:r>
                <a:endParaRPr lang="en-GB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GB"/>
            </a:p>
          </c:txPr>
        </c:title>
        <c:numFmt formatCode="&quot;₹&quot;#,##0.0,,\ &quot;M&quot;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1247136"/>
        <c:crosses val="max"/>
        <c:crossBetween val="between"/>
      </c:valAx>
      <c:catAx>
        <c:axId val="193124713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9309524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2947750964327829"/>
          <c:y val="2.868110236220479E-2"/>
          <c:w val="0.18611920473503565"/>
          <c:h val="6.03599935282062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GB" sz="1200" b="1">
                <a:solidFill>
                  <a:schemeClr val="tx1"/>
                </a:solidFill>
              </a:rPr>
              <a:t>Channel</a:t>
            </a:r>
            <a:r>
              <a:rPr lang="en-GB" sz="1200" b="1" baseline="0">
                <a:solidFill>
                  <a:schemeClr val="tx1"/>
                </a:solidFill>
              </a:rPr>
              <a:t> Analysis</a:t>
            </a:r>
            <a:endParaRPr lang="en-GB" sz="1200" b="1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GB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level'!$T$123</c:f>
              <c:strCache>
                <c:ptCount val="1"/>
                <c:pt idx="0">
                  <c:v>Total Revenue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3.7547542435175274E-4"/>
                  <c:y val="7.197864164653806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7A2-B64D-82A8-ED7C5DF43F49}"/>
                </c:ext>
              </c:extLst>
            </c:dLbl>
            <c:dLbl>
              <c:idx val="2"/>
              <c:layout>
                <c:manualLayout>
                  <c:x val="-1.5758552178675677E-2"/>
                  <c:y val="1.1206136720229581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900" b="1" i="0" u="none" strike="noStrike" kern="1200" baseline="0">
                        <a:solidFill>
                          <a:schemeClr val="bg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A5919EC-7F32-ED47-9727-16A009ADB5AF}" type="VALUE">
                      <a:rPr lang="en-US">
                        <a:solidFill>
                          <a:schemeClr val="tx1"/>
                        </a:solidFill>
                      </a:rPr>
                      <a:pPr>
                        <a:defRPr b="1">
                          <a:solidFill>
                            <a:schemeClr val="bg2"/>
                          </a:solidFill>
                        </a:defRPr>
                      </a:pPr>
                      <a:t>[VALUE]</a:t>
                    </a:fld>
                    <a:endParaRPr lang="en-US"/>
                  </a:p>
                </c:rich>
              </c:tx>
              <c:numFmt formatCode="0.00,,\ &quot;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87A2-B64D-82A8-ED7C5DF43F49}"/>
                </c:ext>
              </c:extLst>
            </c:dLbl>
            <c:numFmt formatCode="0.00,,\ 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>
                        <a:lumMod val="9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level'!$S$124:$S$126</c:f>
              <c:strCache>
                <c:ptCount val="3"/>
                <c:pt idx="0">
                  <c:v>Instore</c:v>
                </c:pt>
                <c:pt idx="1">
                  <c:v>Phone Delivery</c:v>
                </c:pt>
                <c:pt idx="2">
                  <c:v>Online</c:v>
                </c:pt>
              </c:strCache>
            </c:strRef>
          </c:cat>
          <c:val>
            <c:numRef>
              <c:f>'High level'!$T$124:$T$126</c:f>
              <c:numCache>
                <c:formatCode>General</c:formatCode>
                <c:ptCount val="3"/>
                <c:pt idx="0">
                  <c:v>13542617.67</c:v>
                </c:pt>
                <c:pt idx="1">
                  <c:v>1626826.26</c:v>
                </c:pt>
                <c:pt idx="2">
                  <c:v>281712.68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7A2-B64D-82A8-ED7C5DF43F49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34014368"/>
        <c:axId val="106582223"/>
      </c:barChart>
      <c:lineChart>
        <c:grouping val="standard"/>
        <c:varyColors val="0"/>
        <c:ser>
          <c:idx val="1"/>
          <c:order val="1"/>
          <c:tx>
            <c:strRef>
              <c:f>'High level'!$U$123</c:f>
              <c:strCache>
                <c:ptCount val="1"/>
                <c:pt idx="0">
                  <c:v>Percentage Contribution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1.3877784435390899E-2"/>
                  <c:y val="-2.769546474043861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7A2-B64D-82A8-ED7C5DF43F49}"/>
                </c:ext>
              </c:extLst>
            </c:dLbl>
            <c:dLbl>
              <c:idx val="1"/>
              <c:layout>
                <c:manualLayout>
                  <c:x val="6.9388922176954497E-3"/>
                  <c:y val="-5.539092948087722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7A2-B64D-82A8-ED7C5DF43F49}"/>
                </c:ext>
              </c:extLst>
            </c:dLbl>
            <c:dLbl>
              <c:idx val="2"/>
              <c:layout>
                <c:manualLayout>
                  <c:x val="2.3129640725651501E-2"/>
                  <c:y val="-9.231821580146212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7A2-B64D-82A8-ED7C5DF43F4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level'!$S$124:$S$126</c:f>
              <c:strCache>
                <c:ptCount val="3"/>
                <c:pt idx="0">
                  <c:v>Instore</c:v>
                </c:pt>
                <c:pt idx="1">
                  <c:v>Phone Delivery</c:v>
                </c:pt>
                <c:pt idx="2">
                  <c:v>Online</c:v>
                </c:pt>
              </c:strCache>
            </c:strRef>
          </c:cat>
          <c:val>
            <c:numRef>
              <c:f>'High level'!$U$124:$U$126</c:f>
              <c:numCache>
                <c:formatCode>0%</c:formatCode>
                <c:ptCount val="3"/>
                <c:pt idx="0">
                  <c:v>0.87647921847062293</c:v>
                </c:pt>
                <c:pt idx="1">
                  <c:v>0.10528831601817543</c:v>
                </c:pt>
                <c:pt idx="2">
                  <c:v>1.8232465511201622E-2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87A2-B64D-82A8-ED7C5DF43F4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15431040"/>
        <c:axId val="248593968"/>
      </c:lineChart>
      <c:catAx>
        <c:axId val="1734014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582223"/>
        <c:crosses val="autoZero"/>
        <c:auto val="1"/>
        <c:lblAlgn val="ctr"/>
        <c:lblOffset val="100"/>
        <c:noMultiLvlLbl val="0"/>
      </c:catAx>
      <c:valAx>
        <c:axId val="106582223"/>
        <c:scaling>
          <c:orientation val="minMax"/>
        </c:scaling>
        <c:delete val="0"/>
        <c:axPos val="l"/>
        <c:numFmt formatCode="&quot;₹&quot;#,##0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014368"/>
        <c:crosses val="autoZero"/>
        <c:crossBetween val="between"/>
      </c:valAx>
      <c:valAx>
        <c:axId val="248593968"/>
        <c:scaling>
          <c:orientation val="minMax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5431040"/>
        <c:crosses val="max"/>
        <c:crossBetween val="between"/>
      </c:valAx>
      <c:catAx>
        <c:axId val="191543104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4859396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969696">
        <a:lumMod val="20000"/>
        <a:lumOff val="80000"/>
      </a:srgbClr>
    </a:solidFill>
    <a:ln>
      <a:solidFill>
        <a:sysClr val="windowText" lastClr="000000">
          <a:lumMod val="75000"/>
          <a:lumOff val="25000"/>
        </a:sys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>
                <a:solidFill>
                  <a:schemeClr val="tx1"/>
                </a:solidFill>
              </a:rPr>
              <a:t>Revenue</a:t>
            </a:r>
            <a:r>
              <a:rPr lang="en-US" sz="1200" baseline="0" dirty="0">
                <a:solidFill>
                  <a:schemeClr val="tx1"/>
                </a:solidFill>
              </a:rPr>
              <a:t> by </a:t>
            </a:r>
            <a:r>
              <a:rPr lang="en-US" sz="1200" dirty="0">
                <a:solidFill>
                  <a:schemeClr val="tx1"/>
                </a:solidFill>
              </a:rPr>
              <a:t>Payment Method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'High level'!$C$157</c:f>
              <c:strCache>
                <c:ptCount val="1"/>
                <c:pt idx="0">
                  <c:v>Number of Customers</c:v>
                </c:pt>
              </c:strCache>
            </c:strRef>
          </c:tx>
          <c:dPt>
            <c:idx val="0"/>
            <c:bubble3D val="0"/>
            <c:spPr>
              <a:solidFill>
                <a:srgbClr val="338D9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B44-6B4E-91C0-8511C103681B}"/>
              </c:ext>
            </c:extLst>
          </c:dPt>
          <c:dPt>
            <c:idx val="1"/>
            <c:bubble3D val="0"/>
            <c:spPr>
              <a:solidFill>
                <a:srgbClr val="00B0F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B44-6B4E-91C0-8511C103681B}"/>
              </c:ext>
            </c:extLst>
          </c:dPt>
          <c:dPt>
            <c:idx val="2"/>
            <c:bubble3D val="0"/>
            <c:spPr>
              <a:solidFill>
                <a:srgbClr val="EA7131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AB44-6B4E-91C0-8511C103681B}"/>
              </c:ext>
            </c:extLst>
          </c:dPt>
          <c:dPt>
            <c:idx val="3"/>
            <c:bubble3D val="0"/>
            <c:spPr>
              <a:solidFill>
                <a:srgbClr val="0070C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AB44-6B4E-91C0-8511C103681B}"/>
              </c:ext>
            </c:extLst>
          </c:dPt>
          <c:dLbls>
            <c:dLbl>
              <c:idx val="0"/>
              <c:layout>
                <c:manualLayout>
                  <c:x val="2.7777777777777776E-2"/>
                  <c:y val="-8.4875562720133283E-17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44-6B4E-91C0-8511C103681B}"/>
                </c:ext>
              </c:extLst>
            </c:dLbl>
            <c:dLbl>
              <c:idx val="1"/>
              <c:layout>
                <c:manualLayout>
                  <c:x val="-1.9444444444444445E-2"/>
                  <c:y val="4.6296296296295444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44-6B4E-91C0-8511C103681B}"/>
                </c:ext>
              </c:extLst>
            </c:dLbl>
            <c:dLbl>
              <c:idx val="2"/>
              <c:layout>
                <c:manualLayout>
                  <c:x val="-1.9444444444444497E-2"/>
                  <c:y val="-4.6296296296296294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B44-6B4E-91C0-8511C103681B}"/>
                </c:ext>
              </c:extLst>
            </c:dLbl>
            <c:dLbl>
              <c:idx val="3"/>
              <c:layout>
                <c:manualLayout>
                  <c:x val="1.1111111111111162E-2"/>
                  <c:y val="-2.3148148148148168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B44-6B4E-91C0-8511C103681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'High level'!$B$158:$B$161</c:f>
              <c:strCache>
                <c:ptCount val="4"/>
                <c:pt idx="0">
                  <c:v>credit_card</c:v>
                </c:pt>
                <c:pt idx="1">
                  <c:v>debit_card</c:v>
                </c:pt>
                <c:pt idx="2">
                  <c:v>UPI/Cash</c:v>
                </c:pt>
                <c:pt idx="3">
                  <c:v>voucher</c:v>
                </c:pt>
              </c:strCache>
            </c:strRef>
          </c:cat>
          <c:val>
            <c:numRef>
              <c:f>'High level'!$C$158:$C$161</c:f>
              <c:numCache>
                <c:formatCode>General</c:formatCode>
                <c:ptCount val="4"/>
                <c:pt idx="0">
                  <c:v>74503</c:v>
                </c:pt>
                <c:pt idx="1">
                  <c:v>1489</c:v>
                </c:pt>
                <c:pt idx="2">
                  <c:v>19315</c:v>
                </c:pt>
                <c:pt idx="3">
                  <c:v>3714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B44-6B4E-91C0-8511C10368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rgbClr val="808080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>
                <a:solidFill>
                  <a:schemeClr val="tx1"/>
                </a:solidFill>
              </a:rPr>
              <a:t>Revenue</a:t>
            </a:r>
            <a:r>
              <a:rPr lang="en-US" sz="1200" b="1" baseline="0" dirty="0">
                <a:solidFill>
                  <a:schemeClr val="tx1"/>
                </a:solidFill>
              </a:rPr>
              <a:t> by Region</a:t>
            </a:r>
            <a:endParaRPr lang="en-US" sz="12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'High level'!$C$61</c:f>
              <c:strCache>
                <c:ptCount val="1"/>
                <c:pt idx="0">
                  <c:v>Total Revenue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38D9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37-E247-8781-81D9D70F472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537-E247-8781-81D9D70F472D}"/>
              </c:ext>
            </c:extLst>
          </c:dPt>
          <c:dPt>
            <c:idx val="2"/>
            <c:bubble3D val="0"/>
            <c:spPr>
              <a:solidFill>
                <a:srgbClr val="0070C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537-E247-8781-81D9D70F472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537-E247-8781-81D9D70F472D}"/>
              </c:ext>
            </c:extLst>
          </c:dPt>
          <c:dLbls>
            <c:dLbl>
              <c:idx val="0"/>
              <c:layout>
                <c:manualLayout>
                  <c:x val="-0.12484870539010667"/>
                  <c:y val="-0.14460145318477108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37-E247-8781-81D9D70F472D}"/>
                </c:ext>
              </c:extLst>
            </c:dLbl>
            <c:dLbl>
              <c:idx val="1"/>
              <c:layout>
                <c:manualLayout>
                  <c:x val="0.13752547512236096"/>
                  <c:y val="4.1666785424178031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537-E247-8781-81D9D70F472D}"/>
                </c:ext>
              </c:extLst>
            </c:dLbl>
            <c:dLbl>
              <c:idx val="2"/>
              <c:layout>
                <c:manualLayout>
                  <c:x val="9.1869130974704949E-2"/>
                  <c:y val="0.13179518604551738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37-E247-8781-81D9D70F472D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3537-E247-8781-81D9D70F47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'High level'!$B$62:$B$65</c:f>
              <c:strCache>
                <c:ptCount val="4"/>
                <c:pt idx="0">
                  <c:v>South</c:v>
                </c:pt>
                <c:pt idx="1">
                  <c:v>North</c:v>
                </c:pt>
                <c:pt idx="2">
                  <c:v>West</c:v>
                </c:pt>
                <c:pt idx="3">
                  <c:v>East</c:v>
                </c:pt>
              </c:strCache>
            </c:strRef>
          </c:cat>
          <c:val>
            <c:numRef>
              <c:f>'High level'!$C$62:$C$65</c:f>
              <c:numCache>
                <c:formatCode>General</c:formatCode>
                <c:ptCount val="4"/>
                <c:pt idx="0">
                  <c:v>11544668.970000001</c:v>
                </c:pt>
                <c:pt idx="1">
                  <c:v>2538637.5</c:v>
                </c:pt>
                <c:pt idx="2">
                  <c:v>1625035.76</c:v>
                </c:pt>
                <c:pt idx="3">
                  <c:v>259541.7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537-E247-8781-81D9D70F472D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808080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Top 3 Product</a:t>
            </a:r>
            <a:r>
              <a:rPr lang="en-US" b="1" baseline="0" dirty="0">
                <a:solidFill>
                  <a:schemeClr val="tx1"/>
                </a:solidFill>
              </a:rPr>
              <a:t> by Seller State</a:t>
            </a:r>
            <a:endParaRPr lang="en-US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level'!$P$221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338D90"/>
            </a:solidFill>
            <a:ln>
              <a:noFill/>
            </a:ln>
            <a:effectLst/>
          </c:spPr>
          <c:invertIfNegative val="0"/>
          <c:dLbls>
            <c:numFmt formatCode="&quot;₹&quot;#,##0.0,\ \k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'High level'!$N$222:$O$242</c:f>
              <c:multiLvlStrCache>
                <c:ptCount val="21"/>
                <c:lvl>
                  <c:pt idx="0">
                    <c:v>bb50f2e236e5eea0100680137654686c</c:v>
                  </c:pt>
                  <c:pt idx="1">
                    <c:v>6cdd53843498f92890544667809f1595</c:v>
                  </c:pt>
                  <c:pt idx="2">
                    <c:v>3dd2a17168ec895c781a9191c1e95ad7</c:v>
                  </c:pt>
                  <c:pt idx="3">
                    <c:v>f49e985b4cb2d0543890d6dd00077663</c:v>
                  </c:pt>
                  <c:pt idx="4">
                    <c:v>87feb07adc221a4c6cdf051ea1afd0ff</c:v>
                  </c:pt>
                  <c:pt idx="5">
                    <c:v>25292482a61cb3298df8dbe15ea69daf</c:v>
                  </c:pt>
                  <c:pt idx="6">
                    <c:v>16c4e87b98a9370a9cbc3a4658a3f45b</c:v>
                  </c:pt>
                  <c:pt idx="7">
                    <c:v>bee2e070c39f3dd2f6883a17a5f0da45</c:v>
                  </c:pt>
                  <c:pt idx="8">
                    <c:v>8aa6223e400af9c97b07c75993142721</c:v>
                  </c:pt>
                  <c:pt idx="9">
                    <c:v>d6160fb7873f184099d9bc95e30376af</c:v>
                  </c:pt>
                  <c:pt idx="10">
                    <c:v>99a4788cb24856965c36a24e339b6058</c:v>
                  </c:pt>
                  <c:pt idx="11">
                    <c:v>7a10781637204d8d10485c71a6108a2e</c:v>
                  </c:pt>
                  <c:pt idx="12">
                    <c:v>d5991653e037ccb7af6ed7d94246b249</c:v>
                  </c:pt>
                  <c:pt idx="13">
                    <c:v>fe59a1e006df3ac42bf0ceb876d70969</c:v>
                  </c:pt>
                  <c:pt idx="14">
                    <c:v>679d1a26cc192f14e7e30ae397f8b089</c:v>
                  </c:pt>
                  <c:pt idx="15">
                    <c:v>25c38557cf793876c5abdd5931f922db</c:v>
                  </c:pt>
                  <c:pt idx="16">
                    <c:v>af51d485dc5255ba2e18b21b550156e6</c:v>
                  </c:pt>
                  <c:pt idx="17">
                    <c:v>fbce4c4cb307679d89a3bf3d3bb353b9</c:v>
                  </c:pt>
                  <c:pt idx="18">
                    <c:v>d1c427060a0f73f6b889a5c7c61f2ac4</c:v>
                  </c:pt>
                  <c:pt idx="19">
                    <c:v>52c80cedd4e90108bf4fa6a206ef6b03</c:v>
                  </c:pt>
                  <c:pt idx="20">
                    <c:v>c4baedd846ed09b85f78a781b522f126</c:v>
                  </c:pt>
                </c:lvl>
                <c:lvl>
                  <c:pt idx="0">
                    <c:v>Andhra Pradesh</c:v>
                  </c:pt>
                  <c:pt idx="3">
                    <c:v>Chhattisgarh</c:v>
                  </c:pt>
                  <c:pt idx="6">
                    <c:v>Delhi</c:v>
                  </c:pt>
                  <c:pt idx="9">
                    <c:v>Gujarat</c:v>
                  </c:pt>
                  <c:pt idx="12">
                    <c:v>Haryana</c:v>
                  </c:pt>
                  <c:pt idx="15">
                    <c:v>Madhya Pradesh</c:v>
                  </c:pt>
                  <c:pt idx="18">
                    <c:v>West Bengal</c:v>
                  </c:pt>
                </c:lvl>
              </c:multiLvlStrCache>
            </c:multiLvlStrRef>
          </c:cat>
          <c:val>
            <c:numRef>
              <c:f>'High level'!$P$222:$P$242</c:f>
              <c:numCache>
                <c:formatCode>General</c:formatCode>
                <c:ptCount val="21"/>
                <c:pt idx="0">
                  <c:v>66908</c:v>
                </c:pt>
                <c:pt idx="1">
                  <c:v>58704</c:v>
                </c:pt>
                <c:pt idx="2">
                  <c:v>47813</c:v>
                </c:pt>
                <c:pt idx="3">
                  <c:v>15723</c:v>
                </c:pt>
                <c:pt idx="4">
                  <c:v>15138</c:v>
                </c:pt>
                <c:pt idx="5">
                  <c:v>12827</c:v>
                </c:pt>
                <c:pt idx="6">
                  <c:v>26630</c:v>
                </c:pt>
                <c:pt idx="7">
                  <c:v>14954</c:v>
                </c:pt>
                <c:pt idx="8">
                  <c:v>9912</c:v>
                </c:pt>
                <c:pt idx="9">
                  <c:v>50326</c:v>
                </c:pt>
                <c:pt idx="10">
                  <c:v>48491</c:v>
                </c:pt>
                <c:pt idx="11">
                  <c:v>31240</c:v>
                </c:pt>
                <c:pt idx="12">
                  <c:v>17263</c:v>
                </c:pt>
                <c:pt idx="13">
                  <c:v>8958</c:v>
                </c:pt>
                <c:pt idx="14">
                  <c:v>8020</c:v>
                </c:pt>
                <c:pt idx="15">
                  <c:v>33776</c:v>
                </c:pt>
                <c:pt idx="16">
                  <c:v>18136</c:v>
                </c:pt>
                <c:pt idx="17">
                  <c:v>10027</c:v>
                </c:pt>
                <c:pt idx="18">
                  <c:v>62141</c:v>
                </c:pt>
                <c:pt idx="19">
                  <c:v>25005</c:v>
                </c:pt>
                <c:pt idx="20">
                  <c:v>20185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F2-EE4C-8A7E-8DEFC4D410F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66298271"/>
        <c:axId val="466345887"/>
      </c:barChart>
      <c:catAx>
        <c:axId val="4662982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345887"/>
        <c:crosses val="autoZero"/>
        <c:auto val="1"/>
        <c:lblAlgn val="ctr"/>
        <c:lblOffset val="100"/>
        <c:noMultiLvlLbl val="0"/>
      </c:catAx>
      <c:valAx>
        <c:axId val="466345887"/>
        <c:scaling>
          <c:orientation val="minMax"/>
        </c:scaling>
        <c:delete val="0"/>
        <c:axPos val="l"/>
        <c:numFmt formatCode="&quot;₹&quot;#,##0,\ \k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2982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B2B2B2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Category Rating</a:t>
            </a:r>
          </a:p>
        </c:rich>
      </c:tx>
      <c:layout>
        <c:manualLayout>
          <c:xMode val="edge"/>
          <c:yMode val="edge"/>
          <c:x val="0.38383590245187016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1123892301858621"/>
          <c:y val="0.1129188264342755"/>
          <c:w val="0.7624836290860495"/>
          <c:h val="0.8745763201400016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Customer_satisfaction!$C$3</c:f>
              <c:strCache>
                <c:ptCount val="1"/>
                <c:pt idx="0">
                  <c:v>Rating</c:v>
                </c:pt>
              </c:strCache>
            </c:strRef>
          </c:tx>
          <c:spPr>
            <a:solidFill>
              <a:srgbClr val="3BA9A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Customer_satisfaction!$B$4:$B$17</c:f>
              <c:strCache>
                <c:ptCount val="14"/>
                <c:pt idx="0">
                  <c:v>Others</c:v>
                </c:pt>
                <c:pt idx="1">
                  <c:v>Furniture</c:v>
                </c:pt>
                <c:pt idx="2">
                  <c:v>Baby</c:v>
                </c:pt>
                <c:pt idx="3">
                  <c:v>Computers &amp; Accessories</c:v>
                </c:pt>
                <c:pt idx="4">
                  <c:v>Electronics</c:v>
                </c:pt>
                <c:pt idx="5">
                  <c:v>Auto</c:v>
                </c:pt>
                <c:pt idx="6">
                  <c:v>Stationery</c:v>
                </c:pt>
                <c:pt idx="7">
                  <c:v>Home_Appliances</c:v>
                </c:pt>
                <c:pt idx="8">
                  <c:v>Construction_Tools</c:v>
                </c:pt>
                <c:pt idx="9">
                  <c:v>Fashion</c:v>
                </c:pt>
                <c:pt idx="10">
                  <c:v>Toys &amp; Gifts</c:v>
                </c:pt>
                <c:pt idx="11">
                  <c:v>Luggage_Accessories</c:v>
                </c:pt>
                <c:pt idx="12">
                  <c:v>Food &amp; Beverages</c:v>
                </c:pt>
                <c:pt idx="13">
                  <c:v>Pet_Shop</c:v>
                </c:pt>
              </c:strCache>
            </c:strRef>
          </c:cat>
          <c:val>
            <c:numRef>
              <c:f>Customer_satisfaction!$C$4:$C$17</c:f>
              <c:numCache>
                <c:formatCode>General</c:formatCode>
                <c:ptCount val="14"/>
                <c:pt idx="0">
                  <c:v>3.89</c:v>
                </c:pt>
                <c:pt idx="1">
                  <c:v>3.93</c:v>
                </c:pt>
                <c:pt idx="2">
                  <c:v>3.97</c:v>
                </c:pt>
                <c:pt idx="3">
                  <c:v>4.0199999999999996</c:v>
                </c:pt>
                <c:pt idx="4">
                  <c:v>4.07</c:v>
                </c:pt>
                <c:pt idx="5">
                  <c:v>4.08</c:v>
                </c:pt>
                <c:pt idx="6">
                  <c:v>4.09</c:v>
                </c:pt>
                <c:pt idx="7">
                  <c:v>4.1100000000000003</c:v>
                </c:pt>
                <c:pt idx="8">
                  <c:v>4.12</c:v>
                </c:pt>
                <c:pt idx="9">
                  <c:v>4.13</c:v>
                </c:pt>
                <c:pt idx="10">
                  <c:v>4.13</c:v>
                </c:pt>
                <c:pt idx="11">
                  <c:v>4.16</c:v>
                </c:pt>
                <c:pt idx="12">
                  <c:v>4.16</c:v>
                </c:pt>
                <c:pt idx="13">
                  <c:v>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90-8246-A9D9-6C47A62ACF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145505296"/>
        <c:axId val="2145507008"/>
      </c:barChart>
      <c:catAx>
        <c:axId val="21455052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507008"/>
        <c:crosses val="autoZero"/>
        <c:auto val="1"/>
        <c:lblAlgn val="ctr"/>
        <c:lblOffset val="100"/>
        <c:noMultiLvlLbl val="0"/>
      </c:catAx>
      <c:valAx>
        <c:axId val="214550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550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969696">
        <a:lumMod val="20000"/>
        <a:lumOff val="80000"/>
      </a:srgbClr>
    </a:solidFill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'High level'!$B$174:$B$187</cx:f>
        <cx:lvl ptCount="14">
          <cx:pt idx="0">Toys &amp; Gifts</cx:pt>
          <cx:pt idx="1">Home_Appliances</cx:pt>
          <cx:pt idx="2">Baby</cx:pt>
          <cx:pt idx="3">Food &amp; Beverages</cx:pt>
          <cx:pt idx="4">Luggage_Accessories</cx:pt>
          <cx:pt idx="5">Furniture</cx:pt>
          <cx:pt idx="6">Computers &amp; Accessories</cx:pt>
          <cx:pt idx="7">Construction_Tools</cx:pt>
          <cx:pt idx="8">Stationery</cx:pt>
          <cx:pt idx="9">Auto</cx:pt>
          <cx:pt idx="10">Electronics</cx:pt>
          <cx:pt idx="11">Pet_Shop</cx:pt>
          <cx:pt idx="12">Fashion</cx:pt>
          <cx:pt idx="13">Others</cx:pt>
        </cx:lvl>
      </cx:strDim>
      <cx:numDim type="val">
        <cx:f>'High level'!$C$174:$C$187</cx:f>
        <cx:lvl ptCount="14" formatCode="General">
          <cx:pt idx="0">2599936.1699999999</cx:pt>
          <cx:pt idx="1">1756575.5700000001</cx:pt>
          <cx:pt idx="2">1637476.53</cx:pt>
          <cx:pt idx="3">1624635.1599999999</cx:pt>
          <cx:pt idx="4">1619750.6799999999</cx:pt>
          <cx:pt idx="5">1304454.4399999999</cx:pt>
          <cx:pt idx="6">1256511.4299999999</cx:pt>
          <cx:pt idx="7">1089436.03</cx:pt>
          <cx:pt idx="8">664706.35999999999</cx:pt>
          <cx:pt idx="9">664250.67000000004</cx:pt>
          <cx:pt idx="10">544306.12</cx:pt>
          <cx:pt idx="11">247804.51999999999</cx:pt>
          <cx:pt idx="12">230227.59</cx:pt>
          <cx:pt idx="13">211085.34</cx:pt>
        </cx:lvl>
      </cx:numDim>
    </cx:data>
  </cx:chartData>
  <cx:chart>
    <cx:title pos="t" align="ctr" overlay="0">
      <cx:tx>
        <cx:txData>
          <cx:v>Category Pareto Analysis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400" b="1">
              <a:solidFill>
                <a:schemeClr val="tx1"/>
              </a:solidFill>
            </a:defRPr>
          </a:pPr>
          <a:r>
            <a:rPr lang="en-GB" sz="1400" b="1" i="0" u="none" strike="noStrike" baseline="0" dirty="0">
              <a:solidFill>
                <a:schemeClr val="tx1"/>
              </a:solidFill>
              <a:latin typeface="Aptos Narrow" panose="02110004020202020204"/>
            </a:rPr>
            <a:t>Category Pareto Analysis</a:t>
          </a:r>
        </a:p>
      </cx:txPr>
    </cx:title>
    <cx:plotArea>
      <cx:plotAreaRegion>
        <cx:series layoutId="clusteredColumn" uniqueId="{6A4C8BEC-D7E2-7A40-A31B-6F5D07C4846C}">
          <cx:tx>
            <cx:txData>
              <cx:f>'High level'!$C$173</cx:f>
              <cx:v>Revenue</cx:v>
            </cx:txData>
          </cx:tx>
          <cx:spPr>
            <a:solidFill>
              <a:srgbClr val="338D90"/>
            </a:solidFill>
          </cx:spPr>
          <cx:dataLabels pos="outEnd">
            <cx:numFmt formatCode="#,##0.00,, &quot;M&quot;" sourceLinked="0"/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b="1"/>
                </a:pPr>
                <a:endParaRPr lang="en-GB" sz="900" b="1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ptos Narrow" panose="02110004020202020204"/>
                </a:endParaRPr>
              </a:p>
            </cx:txPr>
            <cx:visibility seriesName="0" categoryName="0" value="1"/>
            <cx:separator>, </cx:separator>
          </cx:dataLabels>
          <cx:dataId val="0"/>
          <cx:layoutPr>
            <cx:aggregation/>
          </cx:layoutPr>
          <cx:axisId val="1"/>
        </cx:series>
        <cx:series layoutId="paretoLine" ownerIdx="0" uniqueId="{C5A18B5F-6D8C-B044-BA29-A80C09B6002A}">
          <cx:spPr>
            <a:ln>
              <a:solidFill>
                <a:srgbClr val="FF9300"/>
              </a:solidFill>
            </a:ln>
          </cx:spPr>
          <cx:axisId val="2"/>
        </cx:series>
      </cx:plotAreaRegion>
      <cx:axis id="0">
        <cx:catScaling gapWidth="0"/>
        <cx:title>
          <cx:tx>
            <cx:txData>
              <cx:v>Category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 sz="1100" b="1"/>
              </a:pPr>
              <a:r>
                <a:rPr lang="en-GB" sz="1100" b="1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ptos Narrow" panose="02110004020202020204"/>
                </a:rPr>
                <a:t>Category</a:t>
              </a:r>
            </a:p>
          </cx:txPr>
        </cx:title>
        <cx:tickLabels/>
      </cx:axis>
      <cx:axis id="1">
        <cx:valScaling/>
        <cx:title>
          <cx:tx>
            <cx:txData>
              <cx:v>Total Revenue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 sz="1100" b="1"/>
              </a:pPr>
              <a:r>
                <a:rPr lang="en-GB" sz="1100" b="1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ptos Narrow" panose="02110004020202020204"/>
                </a:rPr>
                <a:t>Total Revenue</a:t>
              </a:r>
            </a:p>
          </cx:txPr>
        </cx:title>
        <cx:majorGridlines/>
        <cx:tickLabels/>
        <cx:numFmt formatCode="#,##0.00,, &quot;M&quot;" sourceLinked="0"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pPr>
            <a:endParaRPr lang="en-GB" sz="900" b="0" i="0" u="none" strike="noStrike" baseline="0">
              <a:solidFill>
                <a:schemeClr val="tx1">
                  <a:lumMod val="95000"/>
                  <a:lumOff val="5000"/>
                </a:schemeClr>
              </a:solidFill>
              <a:latin typeface="Calibri"/>
            </a:endParaRPr>
          </a:p>
        </cx:txPr>
      </cx:axis>
      <cx:axis id="2">
        <cx:valScaling max="1" min="0"/>
        <cx:units unit="percentage"/>
        <cx:tickLabels/>
      </cx:axis>
    </cx:plotArea>
  </cx:chart>
  <cx:spPr>
    <a:solidFill>
      <a:schemeClr val="bg1">
        <a:lumMod val="85000"/>
      </a:schemeClr>
    </a:solidFill>
    <a:ln>
      <a:solidFill>
        <a:sysClr val="windowText" lastClr="000000"/>
      </a:solidFill>
    </a:ln>
  </cx:spPr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30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813B3-6425-4A6D-806E-021B84DD5758}" type="datetimeFigureOut">
              <a:rPr lang="en-IN" smtClean="0"/>
              <a:t>21/07/25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93CE8-3B10-43B2-8860-AFD815460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557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0843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5542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etrix 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3">
            <a:extLst>
              <a:ext uri="{FF2B5EF4-FFF2-40B4-BE49-F238E27FC236}">
                <a16:creationId xmlns:a16="http://schemas.microsoft.com/office/drawing/2014/main" id="{2F306997-3B2B-2B65-053F-A3D89D2F2DA0}"/>
              </a:ext>
            </a:extLst>
          </p:cNvPr>
          <p:cNvSpPr/>
          <p:nvPr userDrawn="1"/>
        </p:nvSpPr>
        <p:spPr>
          <a:xfrm>
            <a:off x="-67" y="0"/>
            <a:ext cx="12192000" cy="63279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AD558F-750C-7F7A-EF36-7477B28E66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636" b="4250"/>
          <a:stretch/>
        </p:blipFill>
        <p:spPr>
          <a:xfrm flipH="1">
            <a:off x="937527" y="1260007"/>
            <a:ext cx="5091797" cy="44863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D13BBF-8BF9-58E8-2D48-8C25E8436E1D}"/>
              </a:ext>
            </a:extLst>
          </p:cNvPr>
          <p:cNvSpPr/>
          <p:nvPr userDrawn="1"/>
        </p:nvSpPr>
        <p:spPr>
          <a:xfrm>
            <a:off x="0" y="0"/>
            <a:ext cx="12195029" cy="524801"/>
          </a:xfrm>
          <a:prstGeom prst="rect">
            <a:avLst/>
          </a:prstGeom>
          <a:solidFill>
            <a:srgbClr val="348E9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/>
          </a:p>
        </p:txBody>
      </p:sp>
      <p:sp>
        <p:nvSpPr>
          <p:cNvPr id="12" name="Google Shape;37;p60">
            <a:extLst>
              <a:ext uri="{FF2B5EF4-FFF2-40B4-BE49-F238E27FC236}">
                <a16:creationId xmlns:a16="http://schemas.microsoft.com/office/drawing/2014/main" id="{E6481E89-02DE-7518-CF7A-DC982067B7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79061" y="2107188"/>
            <a:ext cx="545574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836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;p7">
            <a:extLst>
              <a:ext uri="{FF2B5EF4-FFF2-40B4-BE49-F238E27FC236}">
                <a16:creationId xmlns:a16="http://schemas.microsoft.com/office/drawing/2014/main" id="{564256A3-4B60-B37C-3C15-AB3FE9B6DA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B24C27D-E9CF-52B2-895E-3ABEC7ADC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623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83060A7-945A-2E96-761C-7E7F8D3C4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1376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0"/>
          <p:cNvSpPr txBox="1">
            <a:spLocks noGrp="1"/>
          </p:cNvSpPr>
          <p:nvPr>
            <p:ph type="subTitle" idx="1"/>
          </p:nvPr>
        </p:nvSpPr>
        <p:spPr>
          <a:xfrm>
            <a:off x="2840535" y="4195828"/>
            <a:ext cx="649400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sldNum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46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415600" y="4289085"/>
            <a:ext cx="11428400" cy="12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 pitchFamily="2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2" name="Google Shape;8;p1">
            <a:extLst>
              <a:ext uri="{FF2B5EF4-FFF2-40B4-BE49-F238E27FC236}">
                <a16:creationId xmlns:a16="http://schemas.microsoft.com/office/drawing/2014/main" id="{9DF37ADA-1D1E-F64E-723D-3F6E9A12009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bg1"/>
                </a:solidFill>
                <a:latin typeface="Raleway" pitchFamily="2" charset="0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1362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1081404" y="5270123"/>
            <a:ext cx="79984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70" lvl="0" indent="-30478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3200">
                <a:latin typeface="Raleway" pitchFamily="2" charset="0"/>
                <a:ea typeface="Raleway" pitchFamily="2" charset="0"/>
                <a:cs typeface="Raleway" pitchFamily="2" charset="0"/>
                <a:sym typeface="PT Sans Narrow"/>
              </a:defRPr>
            </a:lvl1pPr>
          </a:lstStyle>
          <a:p>
            <a:endParaRPr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9176E-C771-72C8-F8E5-906AAEAB5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187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 column 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15600" y="1672836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70" lvl="0" indent="-40638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219140" lvl="1" indent="-40638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09" lvl="2" indent="-40638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278" lvl="3" indent="-40638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848" lvl="4" indent="-40638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418" lvl="5" indent="-40638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987" lvl="6" indent="-40638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557" lvl="7" indent="-406381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126" lvl="8" indent="-406381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5" name="Google Shape;45;p7">
            <a:extLst>
              <a:ext uri="{FF2B5EF4-FFF2-40B4-BE49-F238E27FC236}">
                <a16:creationId xmlns:a16="http://schemas.microsoft.com/office/drawing/2014/main" id="{482C3779-B2BB-CEE4-3E2C-334B9C6C7D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53AC460-69CA-8F48-E3C8-414742235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01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9630DA-C8F6-4DCB-07B4-8474A714CA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2049463"/>
            <a:ext cx="617220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23ABE9-772D-629A-0846-B8D8655E4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oogle Shape;45;p7">
            <a:extLst>
              <a:ext uri="{FF2B5EF4-FFF2-40B4-BE49-F238E27FC236}">
                <a16:creationId xmlns:a16="http://schemas.microsoft.com/office/drawing/2014/main" id="{2DDA5E8B-7438-C891-2771-F57700CCD3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E10E01B-527E-6CF6-D575-6D430AD28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8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838200" y="2023409"/>
            <a:ext cx="10515600" cy="3955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70" lvl="0" indent="-423312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219140" lvl="1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09" lvl="2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278" lvl="3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848" lvl="4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418" lvl="5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6987" lvl="6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557" lvl="7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126" lvl="8" indent="-42331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 dirty="0"/>
          </a:p>
        </p:txBody>
      </p:sp>
      <p:sp>
        <p:nvSpPr>
          <p:cNvPr id="4" name="Google Shape;45;p7">
            <a:extLst>
              <a:ext uri="{FF2B5EF4-FFF2-40B4-BE49-F238E27FC236}">
                <a16:creationId xmlns:a16="http://schemas.microsoft.com/office/drawing/2014/main" id="{EB44CB0A-F4B1-A402-3759-2C3528AB8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76617F3-2402-6614-1A74-28C7B4C54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584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E896A-68C9-7523-8C07-666BD0EFB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00" y="2602499"/>
            <a:ext cx="11360800" cy="3153216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Raleway" pitchFamily="2" charset="0"/>
              </a:defRPr>
            </a:lvl2pPr>
            <a:lvl3pPr>
              <a:defRPr>
                <a:latin typeface="Raleway" pitchFamily="2" charset="0"/>
              </a:defRPr>
            </a:lvl3pPr>
            <a:lvl4pPr>
              <a:defRPr>
                <a:latin typeface="Raleway" pitchFamily="2" charset="0"/>
              </a:defRPr>
            </a:lvl4pPr>
            <a:lvl5pPr>
              <a:defRPr>
                <a:latin typeface="Raleway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" name="Google Shape;45;p7">
            <a:extLst>
              <a:ext uri="{FF2B5EF4-FFF2-40B4-BE49-F238E27FC236}">
                <a16:creationId xmlns:a16="http://schemas.microsoft.com/office/drawing/2014/main" id="{2B1567C0-4287-5016-773D-60FC694478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4CBDA10-C463-8A5E-0969-8CFE1D30C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484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 userDrawn="1">
  <p:cSld name="Title and two columns 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subTitle" idx="1"/>
          </p:nvPr>
        </p:nvSpPr>
        <p:spPr>
          <a:xfrm>
            <a:off x="1802727" y="3860800"/>
            <a:ext cx="3646280" cy="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 dirty="0"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"/>
          </p:nvPr>
        </p:nvSpPr>
        <p:spPr>
          <a:xfrm>
            <a:off x="1802727" y="4362700"/>
            <a:ext cx="3646280" cy="12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67"/>
            </a:lvl9pPr>
          </a:lstStyle>
          <a:p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6743027" y="3860800"/>
            <a:ext cx="3646280" cy="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4"/>
          </p:nvPr>
        </p:nvSpPr>
        <p:spPr>
          <a:xfrm>
            <a:off x="6743027" y="4362700"/>
            <a:ext cx="3646280" cy="12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3" name="Google Shape;45;p7">
            <a:extLst>
              <a:ext uri="{FF2B5EF4-FFF2-40B4-BE49-F238E27FC236}">
                <a16:creationId xmlns:a16="http://schemas.microsoft.com/office/drawing/2014/main" id="{D0B48D13-027A-4AFE-4CD9-AAE135E2BA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201" y="115200"/>
            <a:ext cx="10550999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432BB4C-0FFD-F107-637F-62075DD5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85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 hasCustomPrompt="1"/>
          </p:nvPr>
        </p:nvSpPr>
        <p:spPr>
          <a:xfrm>
            <a:off x="415600" y="2236481"/>
            <a:ext cx="11360800" cy="20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415600" y="4490881"/>
            <a:ext cx="11360800" cy="14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70" lvl="0" indent="-457178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219140" lvl="1" indent="-42331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09" lvl="2" indent="-42331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278" lvl="3" indent="-42331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848" lvl="4" indent="-42331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418" lvl="5" indent="-42331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6987" lvl="6" indent="-42331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557" lvl="7" indent="-42331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126" lvl="8" indent="-42331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F22A34-8630-7179-6BE7-3A5ED218F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81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03200" y="115200"/>
            <a:ext cx="113608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2573FB6-F6A4-C682-F4CD-14CE8176A144}"/>
              </a:ext>
            </a:extLst>
          </p:cNvPr>
          <p:cNvSpPr/>
          <p:nvPr userDrawn="1"/>
        </p:nvSpPr>
        <p:spPr>
          <a:xfrm>
            <a:off x="0" y="6331391"/>
            <a:ext cx="12195029" cy="524801"/>
          </a:xfrm>
          <a:prstGeom prst="rect">
            <a:avLst/>
          </a:prstGeom>
          <a:solidFill>
            <a:srgbClr val="348E9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bg1"/>
                </a:solidFill>
                <a:latin typeface="Raleway" pitchFamily="2" charset="0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945671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5333" b="0" i="0" u="none" strike="noStrike" cap="none">
          <a:solidFill>
            <a:schemeClr val="tx1"/>
          </a:solidFill>
          <a:latin typeface="Raleway" pitchFamily="2" charset="0"/>
          <a:ea typeface="Raleway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Raleway" pitchFamily="2" charset="0"/>
          <a:ea typeface="Raleway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21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27.xml"/><Relationship Id="rId5" Type="http://schemas.openxmlformats.org/officeDocument/2006/relationships/chart" Target="../charts/chart26.xml"/><Relationship Id="rId4" Type="http://schemas.openxmlformats.org/officeDocument/2006/relationships/chart" Target="../charts/chart2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8.xml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1.xml"/><Relationship Id="rId2" Type="http://schemas.openxmlformats.org/officeDocument/2006/relationships/chart" Target="../charts/chart30.xml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6CF642-B155-3EAA-0E23-97793C0E3936}"/>
              </a:ext>
            </a:extLst>
          </p:cNvPr>
          <p:cNvSpPr txBox="1"/>
          <p:nvPr/>
        </p:nvSpPr>
        <p:spPr>
          <a:xfrm>
            <a:off x="6300219" y="1347837"/>
            <a:ext cx="5654358" cy="4155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40">
              <a:lnSpc>
                <a:spcPct val="150000"/>
              </a:lnSpc>
              <a:buClr>
                <a:srgbClr val="000000"/>
              </a:buClr>
            </a:pPr>
            <a:r>
              <a:rPr lang="en-IN" sz="48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RETAIL STORE </a:t>
            </a:r>
          </a:p>
          <a:p>
            <a:pPr algn="ctr" defTabSz="1219140">
              <a:lnSpc>
                <a:spcPct val="150000"/>
              </a:lnSpc>
              <a:buClr>
                <a:srgbClr val="000000"/>
              </a:buClr>
            </a:pPr>
            <a:r>
              <a:rPr lang="en-IN" sz="48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DATA ANALYSIS</a:t>
            </a:r>
          </a:p>
          <a:p>
            <a:pPr algn="ctr" defTabSz="1219140">
              <a:buClr>
                <a:srgbClr val="000000"/>
              </a:buClr>
            </a:pPr>
            <a:endParaRPr lang="en-IN" sz="2667" b="1" kern="0" dirty="0">
              <a:solidFill>
                <a:prstClr val="black">
                  <a:lumMod val="85000"/>
                  <a:lumOff val="1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40">
              <a:buClr>
                <a:srgbClr val="000000"/>
              </a:buClr>
            </a:pPr>
            <a:endParaRPr lang="en-IN" sz="2667" b="1" kern="0" dirty="0">
              <a:solidFill>
                <a:prstClr val="black">
                  <a:lumMod val="85000"/>
                  <a:lumOff val="1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40">
              <a:buClr>
                <a:srgbClr val="000000"/>
              </a:buClr>
            </a:pPr>
            <a:endParaRPr lang="en-IN" sz="2667" b="1" kern="0" dirty="0">
              <a:solidFill>
                <a:prstClr val="black">
                  <a:lumMod val="85000"/>
                  <a:lumOff val="15000"/>
                </a:prstClr>
              </a:solidFill>
              <a:latin typeface="Arial"/>
              <a:cs typeface="Arial"/>
              <a:sym typeface="Arial"/>
            </a:endParaRPr>
          </a:p>
          <a:p>
            <a:pPr defTabSz="1219140">
              <a:buClr>
                <a:srgbClr val="000000"/>
              </a:buClr>
            </a:pPr>
            <a:r>
              <a:rPr lang="en-I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Presented by: Dipesh Yadav</a:t>
            </a:r>
          </a:p>
          <a:p>
            <a:pPr defTabSz="1219140">
              <a:buClr>
                <a:srgbClr val="000000"/>
              </a:buClr>
            </a:pPr>
            <a:r>
              <a:rPr lang="en-IN" sz="2000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Date: 3 July, 2025</a:t>
            </a:r>
            <a:endParaRPr lang="en-IN" sz="1600" b="1" kern="0" dirty="0">
              <a:solidFill>
                <a:prstClr val="black">
                  <a:lumMod val="65000"/>
                  <a:lumOff val="3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345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DBDB97-A173-C80B-3A02-AB5437A7A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BD010D-7282-5133-93A0-63C02EFBEEE3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DICTIONARY (4/4)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2CFF9881-3F9F-7E30-E20E-B1EC50DC9333}"/>
              </a:ext>
            </a:extLst>
          </p:cNvPr>
          <p:cNvSpPr/>
          <p:nvPr/>
        </p:nvSpPr>
        <p:spPr>
          <a:xfrm>
            <a:off x="411895" y="1362151"/>
            <a:ext cx="5407152" cy="420822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8B88125C-A0C9-705B-972A-4647D3586916}"/>
              </a:ext>
            </a:extLst>
          </p:cNvPr>
          <p:cNvSpPr txBox="1"/>
          <p:nvPr/>
        </p:nvSpPr>
        <p:spPr>
          <a:xfrm>
            <a:off x="411895" y="1207293"/>
            <a:ext cx="5503714" cy="462434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8B46F435-F35D-6CF5-26D9-58537C0C230C}"/>
              </a:ext>
            </a:extLst>
          </p:cNvPr>
          <p:cNvSpPr txBox="1"/>
          <p:nvPr/>
        </p:nvSpPr>
        <p:spPr>
          <a:xfrm>
            <a:off x="1501168" y="1741516"/>
            <a:ext cx="3455793" cy="5336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 err="1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OrderPayments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47E94BB-781D-9A1C-31CF-AC0931FDF1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247978"/>
              </p:ext>
            </p:extLst>
          </p:nvPr>
        </p:nvGraphicFramePr>
        <p:xfrm>
          <a:off x="639080" y="2577556"/>
          <a:ext cx="5179967" cy="1701865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730893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3449074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7062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Identifier linking payment to an order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497784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payment_type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 method used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497784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payment_value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Amount paid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</a:tbl>
          </a:graphicData>
        </a:graphic>
      </p:graphicFrame>
      <p:grpSp>
        <p:nvGrpSpPr>
          <p:cNvPr id="9" name="Group 7">
            <a:extLst>
              <a:ext uri="{FF2B5EF4-FFF2-40B4-BE49-F238E27FC236}">
                <a16:creationId xmlns:a16="http://schemas.microsoft.com/office/drawing/2014/main" id="{4A70D35B-B7E7-97E7-E826-A8DFE152F026}"/>
              </a:ext>
            </a:extLst>
          </p:cNvPr>
          <p:cNvGrpSpPr/>
          <p:nvPr/>
        </p:nvGrpSpPr>
        <p:grpSpPr>
          <a:xfrm>
            <a:off x="6276392" y="1228606"/>
            <a:ext cx="5503714" cy="434177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A3114933-E171-490A-33B3-8AED7EB2BF6C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BB0919B0-90AB-8A2E-78FA-A73A1A2BEB45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12B986B8-8D87-002E-D043-DC8E7E8C8783}"/>
              </a:ext>
            </a:extLst>
          </p:cNvPr>
          <p:cNvSpPr txBox="1"/>
          <p:nvPr/>
        </p:nvSpPr>
        <p:spPr>
          <a:xfrm>
            <a:off x="6924667" y="1741516"/>
            <a:ext cx="4511994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 err="1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OrderRating_Review</a:t>
            </a:r>
            <a:endParaRPr lang="en-US" sz="4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88FD64C-D89B-A1D0-9E17-3C10E850BA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134594"/>
              </p:ext>
            </p:extLst>
          </p:nvPr>
        </p:nvGraphicFramePr>
        <p:xfrm>
          <a:off x="6654024" y="2577556"/>
          <a:ext cx="5053280" cy="1286681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2004784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3048496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Identifier linking review to an order</a:t>
                      </a: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590467">
                <a:tc>
                  <a:txBody>
                    <a:bodyPr/>
                    <a:lstStyle/>
                    <a:p>
                      <a:pPr marL="3175" marR="7556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customer_satisfaction_ score</a:t>
                      </a:r>
                    </a:p>
                  </a:txBody>
                  <a:tcPr marL="0" marR="0" marT="2540" marB="0"/>
                </a:tc>
                <a:tc>
                  <a:txBody>
                    <a:bodyPr/>
                    <a:lstStyle/>
                    <a:p>
                      <a:pPr marL="3175" marR="646430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Rating given by the customer i.e. between 1-5</a:t>
                      </a:r>
                    </a:p>
                  </a:txBody>
                  <a:tcPr marL="0" marR="0" marT="2540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3959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FB6E7-5C42-C054-A044-B1B24A04A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3FFC30-B9F4-1DA0-6EE4-E17C7230F46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IMPORT ISSUES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3B29D5DF-8EAE-8A21-4B55-D666C6AB6B6A}"/>
              </a:ext>
            </a:extLst>
          </p:cNvPr>
          <p:cNvSpPr txBox="1"/>
          <p:nvPr/>
        </p:nvSpPr>
        <p:spPr>
          <a:xfrm>
            <a:off x="411895" y="1207293"/>
            <a:ext cx="5503714" cy="462434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BBBD513-2F57-3C27-27ED-8EE10F235B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910638"/>
              </p:ext>
            </p:extLst>
          </p:nvPr>
        </p:nvGraphicFramePr>
        <p:xfrm>
          <a:off x="411895" y="1207293"/>
          <a:ext cx="11368210" cy="476777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52603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8915607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</a:tblGrid>
              <a:tr h="391752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Issue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Reason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Data Type Mismatch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Some columns may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contain mixed data types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(e.g., numeric columns having text values).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 column meant for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may have string values like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"N/A"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"Unknown".</a:t>
                      </a:r>
                      <a:endParaRPr lang="en-US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Incorrect Date Format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Different date formats (YYYY-MM-DD, MM/DD/YYYY)  not match SQL Server's default format.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01-12-2025 (Ambiguous: is it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Jan 12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Dec 1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?)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Encoding Issues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If the CSV file is encoded in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UTF-8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but SQL Server expects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Latin-1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special characters may be garbled.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names with accents (e.g., José, François) may not import correctly.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Duplicate Records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If no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primary key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constraints exist,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duplicate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rows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may be inserted.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The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StoreInfo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table may contain multiple records with the same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7593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Null and Blank Values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Missing data in CSV files may cause errors when inserting into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NOT NULL columns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Allow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Null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values where applicable.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1500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Foreign Key Violations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If a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referenced value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doesn’t exist in the parent table, SQL Server will reject the insert.</a:t>
                      </a:r>
                    </a:p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Example: 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in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OrderPayments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table doesn’t exist in Orders table.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6061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9AC00-1EE3-E098-1609-1528B1454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AC1AB6-6AA4-2B17-AF9E-C3F83DFAC35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ER DIAGRAM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B534710C-0E17-B9D5-823C-3A68832F59C3}"/>
              </a:ext>
            </a:extLst>
          </p:cNvPr>
          <p:cNvSpPr txBox="1"/>
          <p:nvPr/>
        </p:nvSpPr>
        <p:spPr>
          <a:xfrm>
            <a:off x="411895" y="1207293"/>
            <a:ext cx="5503714" cy="462434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pic>
        <p:nvPicPr>
          <p:cNvPr id="4" name="Picture 3" descr="A diagram of a data flow&#10;&#10;AI-generated content may be incorrect.">
            <a:extLst>
              <a:ext uri="{FF2B5EF4-FFF2-40B4-BE49-F238E27FC236}">
                <a16:creationId xmlns:a16="http://schemas.microsoft.com/office/drawing/2014/main" id="{1E834058-E4A7-B674-9F6B-967FF712AA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66" y="1026367"/>
            <a:ext cx="10472267" cy="5062878"/>
          </a:xfrm>
          <a:prstGeom prst="roundRect">
            <a:avLst>
              <a:gd name="adj" fmla="val 3531"/>
            </a:avLst>
          </a:prstGeom>
        </p:spPr>
      </p:pic>
    </p:spTree>
    <p:extLst>
      <p:ext uri="{BB962C8B-B14F-4D97-AF65-F5344CB8AC3E}">
        <p14:creationId xmlns:p14="http://schemas.microsoft.com/office/powerpoint/2010/main" val="879102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832B5-2EF8-8ED2-A49E-0555C430C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9C2FA5-8DE5-B16F-E993-E588AECD1D38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PROCESSING (1/2)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B5CC6166-8FE0-5283-35C4-722ECAC7D4AA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B6CF2A76-969E-8D2D-B6AD-9A2291111723}"/>
              </a:ext>
            </a:extLst>
          </p:cNvPr>
          <p:cNvSpPr txBox="1"/>
          <p:nvPr/>
        </p:nvSpPr>
        <p:spPr>
          <a:xfrm>
            <a:off x="411895" y="1207292"/>
            <a:ext cx="5503714" cy="4363085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BCC2968F-CC7A-9449-2F99-2ECF2221F008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Data Cleaning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73223F29-26F9-9E7F-36A4-BFF0ABC1CFAE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6A8442C9-4781-E8DC-893E-B826EC45B03C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EE3A83DC-E8D1-3C54-D952-23844189ACC3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266D3B16-92F9-7485-371C-2E0F61267E45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Data Standardization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577C0C8-0F1F-7DE7-6D2A-76326B5FC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06293"/>
              </p:ext>
            </p:extLst>
          </p:nvPr>
        </p:nvGraphicFramePr>
        <p:xfrm>
          <a:off x="496576" y="2257788"/>
          <a:ext cx="5334351" cy="3279140"/>
        </p:xfrm>
        <a:graphic>
          <a:graphicData uri="http://schemas.openxmlformats.org/drawingml/2006/table">
            <a:tbl>
              <a:tblPr/>
              <a:tblGrid>
                <a:gridCol w="2508875">
                  <a:extLst>
                    <a:ext uri="{9D8B030D-6E8A-4147-A177-3AD203B41FA5}">
                      <a16:colId xmlns:a16="http://schemas.microsoft.com/office/drawing/2014/main" val="4107353963"/>
                    </a:ext>
                  </a:extLst>
                </a:gridCol>
                <a:gridCol w="2825476">
                  <a:extLst>
                    <a:ext uri="{9D8B030D-6E8A-4147-A177-3AD203B41FA5}">
                      <a16:colId xmlns:a16="http://schemas.microsoft.com/office/drawing/2014/main" val="3112697048"/>
                    </a:ext>
                  </a:extLst>
                </a:gridCol>
              </a:tblGrid>
              <a:tr h="356296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Task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8342017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🧹 Remove Duplicates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Drop identical transaction rows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171317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❌ Handle Nulls/Blanks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Fill missing values or remove rows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6810174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🔢 Fix Incorrect Data Types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Convert text → numeric, date, etc.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108526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✂️ Trim Whitespaces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Remove leading/trailing spaces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6655109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🔄 Replace Erroneous Values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Correct invalid entries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669557"/>
                  </a:ext>
                </a:extLst>
              </a:tr>
              <a:tr h="35827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</a:rPr>
                        <a:t>💣 Remove Outliers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Identify using z-score or IQR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80084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9A0DAD8-88B3-3148-46E6-2FD66B70A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351083"/>
              </p:ext>
            </p:extLst>
          </p:nvPr>
        </p:nvGraphicFramePr>
        <p:xfrm>
          <a:off x="6448349" y="2251624"/>
          <a:ext cx="5258955" cy="3142463"/>
        </p:xfrm>
        <a:graphic>
          <a:graphicData uri="http://schemas.openxmlformats.org/drawingml/2006/table">
            <a:tbl>
              <a:tblPr/>
              <a:tblGrid>
                <a:gridCol w="2325537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2933418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37566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🏪 Standardize Text Values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Format category names, locations, etc.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37566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📅 Normalize Date Format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Convert to consistent format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729336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🎨 Format Currency Fields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Ensure decimals and symbols are consistent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37566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📇 Encode Categories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Use consistent codes or names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37566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🌐 Language Consistency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Translate or unify language if mixed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8641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A01319-C9B6-5A29-C04A-7318A273B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255973-FD85-312B-59D4-38B06EEE3B89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PROCESSING (2/2)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66B0E8FF-1E93-26DB-F1F3-46BDEAAEDDEB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AB8827C5-2F9E-CFEA-C2E9-FA7AA159E83D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Data Validation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E0F5289E-16C4-2E37-E112-ABD39B80E5A8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C925E27C-9E59-14EE-68B3-721072F416E8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AA592156-DB9F-8D8B-7C6C-166FBE58B8C8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8B984B54-CBC0-F9E8-890C-FDC8C29E9413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Data Enrichment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D9F67D4-8067-E939-F299-321D8EBA69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66622"/>
              </p:ext>
            </p:extLst>
          </p:nvPr>
        </p:nvGraphicFramePr>
        <p:xfrm>
          <a:off x="484696" y="2250400"/>
          <a:ext cx="5241190" cy="3228848"/>
        </p:xfrm>
        <a:graphic>
          <a:graphicData uri="http://schemas.openxmlformats.org/drawingml/2006/table">
            <a:tbl>
              <a:tblPr/>
              <a:tblGrid>
                <a:gridCol w="2443561">
                  <a:extLst>
                    <a:ext uri="{9D8B030D-6E8A-4147-A177-3AD203B41FA5}">
                      <a16:colId xmlns:a16="http://schemas.microsoft.com/office/drawing/2014/main" val="4107353963"/>
                    </a:ext>
                  </a:extLst>
                </a:gridCol>
                <a:gridCol w="2797629">
                  <a:extLst>
                    <a:ext uri="{9D8B030D-6E8A-4147-A177-3AD203B41FA5}">
                      <a16:colId xmlns:a16="http://schemas.microsoft.com/office/drawing/2014/main" val="3112697048"/>
                    </a:ext>
                  </a:extLst>
                </a:gridCol>
              </a:tblGrid>
              <a:tr h="49079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8342017"/>
                  </a:ext>
                </a:extLst>
              </a:tr>
              <a:tr h="48747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🔁 Validate Ranges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Check numeric limits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171317"/>
                  </a:ext>
                </a:extLst>
              </a:tr>
              <a:tr h="48837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🔍 Check Referential Integrity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Match IDs with master tables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6810174"/>
                  </a:ext>
                </a:extLst>
              </a:tr>
              <a:tr h="48837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Validate Totals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= (Price - Discount) * Quantity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108526"/>
                  </a:ext>
                </a:extLst>
              </a:tr>
              <a:tr h="48747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🛒 Transaction Uniqueness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Ensure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Transaction_ID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is unique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6655109"/>
                  </a:ext>
                </a:extLst>
              </a:tr>
              <a:tr h="46654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🕒 Validate Date/Time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No future dates or invalid timestamps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0542656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0BDE818-CCFC-530E-7E85-C8A9B0E6C8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526154"/>
              </p:ext>
            </p:extLst>
          </p:nvPr>
        </p:nvGraphicFramePr>
        <p:xfrm>
          <a:off x="6396136" y="2250400"/>
          <a:ext cx="5334349" cy="3252089"/>
        </p:xfrm>
        <a:graphic>
          <a:graphicData uri="http://schemas.openxmlformats.org/drawingml/2006/table">
            <a:tbl>
              <a:tblPr/>
              <a:tblGrid>
                <a:gridCol w="2024317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3310032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34542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🧠 Derive Discount 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/ Price * 100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📅 Extract Date Parts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Year, Month, Day, Weekday from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Transaction_Date</a:t>
                      </a:r>
                      <a:endParaRPr lang="en-IN" sz="14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Calculate Basket Size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SUM(Quantity) per transaction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🧑‍💼 Segment Customers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RFM segmentation: Recency, Frequency, Monetary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347338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Product Margin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42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Selling Price - Cost Price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2926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C86F6-D5B6-EDF0-7AD4-68823CB107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B4C710-8B52-F59C-AE09-0B148C879E8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AUDIT (1/3)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D2F11072-2E02-2693-C0EB-F51AA20DC668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3730DE27-97FB-BFA9-5217-672A9562F7E7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Customers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7B7BECD0-6D40-5670-8028-1590DB05B54F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D58EBA51-61CB-DC83-0F5D-0DB2FB968B52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F004A0B9-5404-DD7E-E5AE-0FF8C88F58EC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57C3A0AD-1981-C71D-19D6-6D7733CD99DC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790B70C-E361-2C53-5CD1-CD1230488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971474"/>
              </p:ext>
            </p:extLst>
          </p:nvPr>
        </p:nvGraphicFramePr>
        <p:xfrm>
          <a:off x="531157" y="2293640"/>
          <a:ext cx="5168625" cy="32088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0896">
                  <a:extLst>
                    <a:ext uri="{9D8B030D-6E8A-4147-A177-3AD203B41FA5}">
                      <a16:colId xmlns:a16="http://schemas.microsoft.com/office/drawing/2014/main" val="2605197764"/>
                    </a:ext>
                  </a:extLst>
                </a:gridCol>
                <a:gridCol w="2727729">
                  <a:extLst>
                    <a:ext uri="{9D8B030D-6E8A-4147-A177-3AD203B41FA5}">
                      <a16:colId xmlns:a16="http://schemas.microsoft.com/office/drawing/2014/main" val="3046672736"/>
                    </a:ext>
                  </a:extLst>
                </a:gridCol>
              </a:tblGrid>
              <a:tr h="30836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955675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99,441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068105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631663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3208817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customer states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556688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200000"/>
                        </a:lnSpc>
                        <a:buNone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2 (i.e. ’M’: Male, and ‘F’: Female)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5897254"/>
                  </a:ext>
                </a:extLst>
              </a:tr>
              <a:tr h="30836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Customers with zero orders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866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87884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66D61C6-E45F-DA47-63A6-EE2F26B8F6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960866"/>
              </p:ext>
            </p:extLst>
          </p:nvPr>
        </p:nvGraphicFramePr>
        <p:xfrm>
          <a:off x="6372955" y="2293640"/>
          <a:ext cx="5503713" cy="3405573"/>
        </p:xfrm>
        <a:graphic>
          <a:graphicData uri="http://schemas.openxmlformats.org/drawingml/2006/table">
            <a:tbl>
              <a:tblPr/>
              <a:tblGrid>
                <a:gridCol w="2554608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2949105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112,650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unique orders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98,666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10,225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Multiple products per order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Same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appears multiple times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 available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Instore, Online, &amp; Phone delivery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713126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Orders without payment details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143124"/>
                  </a:ext>
                </a:extLst>
              </a:tr>
              <a:tr h="3284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Wrong data type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lang="en-IN" sz="14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3620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1867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37BD5-B986-35CA-23D7-E008662F2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55FBDA-52E2-F6D4-4B66-A3A711E1FD13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AUDIT (2/3)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19507191-9188-A115-4CFA-E4D254B2335F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67ACDAE7-A7D7-FA80-8349-E1C17FB19526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Stores Info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06A5E262-EA83-0EA5-A83A-43B963BA54D7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FEF7AA0F-E3C3-2EB8-FDD0-5599256AFD5F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90332635-02D4-6728-8A3A-A0D5257D4C3D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C6B1DC96-2F4E-204A-C16D-7E929CB49A05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Products Info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AE70919-499E-DECD-EDF6-8D1618D6F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7913793"/>
              </p:ext>
            </p:extLst>
          </p:nvPr>
        </p:nvGraphicFramePr>
        <p:xfrm>
          <a:off x="604597" y="2355547"/>
          <a:ext cx="5021745" cy="30271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71141">
                  <a:extLst>
                    <a:ext uri="{9D8B030D-6E8A-4147-A177-3AD203B41FA5}">
                      <a16:colId xmlns:a16="http://schemas.microsoft.com/office/drawing/2014/main" val="1758870340"/>
                    </a:ext>
                  </a:extLst>
                </a:gridCol>
                <a:gridCol w="2350604">
                  <a:extLst>
                    <a:ext uri="{9D8B030D-6E8A-4147-A177-3AD203B41FA5}">
                      <a16:colId xmlns:a16="http://schemas.microsoft.com/office/drawing/2014/main" val="3734122500"/>
                    </a:ext>
                  </a:extLst>
                </a:gridCol>
              </a:tblGrid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047550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9095159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249346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 (ST410)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256282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store IDs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534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264428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regions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North, South, East, West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6619086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534 (only 1 store in each city)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395132"/>
                  </a:ext>
                </a:extLst>
              </a:tr>
              <a:tr h="34738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Stores with zero orders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497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573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89C5628-21EA-7DCB-0704-725B1C27F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390940"/>
              </p:ext>
            </p:extLst>
          </p:nvPr>
        </p:nvGraphicFramePr>
        <p:xfrm>
          <a:off x="6499926" y="2355547"/>
          <a:ext cx="5153207" cy="30833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39274">
                  <a:extLst>
                    <a:ext uri="{9D8B030D-6E8A-4147-A177-3AD203B41FA5}">
                      <a16:colId xmlns:a16="http://schemas.microsoft.com/office/drawing/2014/main" val="3793409170"/>
                    </a:ext>
                  </a:extLst>
                </a:gridCol>
                <a:gridCol w="2813933">
                  <a:extLst>
                    <a:ext uri="{9D8B030D-6E8A-4147-A177-3AD203B41FA5}">
                      <a16:colId xmlns:a16="http://schemas.microsoft.com/office/drawing/2014/main" val="18170269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613614"/>
                  </a:ext>
                </a:extLst>
              </a:tr>
              <a:tr h="312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32,951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787828"/>
                  </a:ext>
                </a:extLst>
              </a:tr>
              <a:tr h="312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2,461 (in multiple columns)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8952321"/>
                  </a:ext>
                </a:extLst>
              </a:tr>
              <a:tr h="9168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Key missing fields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 – 623 missing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 dimensions – 2 missing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Name length &amp; description length – 610 missing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556441"/>
                  </a:ext>
                </a:extLst>
              </a:tr>
              <a:tr h="312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7013253"/>
                  </a:ext>
                </a:extLst>
              </a:tr>
              <a:tr h="312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product category present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14 (one of them is #N/A)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122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0869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988940-FB93-CD77-0D97-22BEB7ED6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6BDD32-3131-D6BC-1894-6EADC46E94A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AUDIT (3/3)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C5D50529-C626-5E53-3FA9-F84622B9FA46}"/>
              </a:ext>
            </a:extLst>
          </p:cNvPr>
          <p:cNvSpPr/>
          <p:nvPr/>
        </p:nvSpPr>
        <p:spPr>
          <a:xfrm>
            <a:off x="411895" y="1362151"/>
            <a:ext cx="5407152" cy="446170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CF173F72-50BA-AE21-7507-19F52784AC8F}"/>
              </a:ext>
            </a:extLst>
          </p:cNvPr>
          <p:cNvSpPr txBox="1"/>
          <p:nvPr/>
        </p:nvSpPr>
        <p:spPr>
          <a:xfrm>
            <a:off x="1387574" y="1598778"/>
            <a:ext cx="3455793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 Payment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879BD09A-2B4C-797C-5A74-9C6760F10CFA}"/>
              </a:ext>
            </a:extLst>
          </p:cNvPr>
          <p:cNvGrpSpPr/>
          <p:nvPr/>
        </p:nvGrpSpPr>
        <p:grpSpPr>
          <a:xfrm>
            <a:off x="6276392" y="1228606"/>
            <a:ext cx="5503714" cy="459525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546E9144-B683-8975-5F6B-89BDFA2AF975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97AA6865-D74C-BE33-4E0F-E126C2137FFC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2F47505D-FF63-51FC-E7B6-4A5FC7EC3324}"/>
              </a:ext>
            </a:extLst>
          </p:cNvPr>
          <p:cNvSpPr txBox="1"/>
          <p:nvPr/>
        </p:nvSpPr>
        <p:spPr>
          <a:xfrm>
            <a:off x="6964928" y="1598778"/>
            <a:ext cx="4431471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 Review Rating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2CD2F99-991B-53B9-A48E-B48245D6C6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483845"/>
              </p:ext>
            </p:extLst>
          </p:nvPr>
        </p:nvGraphicFramePr>
        <p:xfrm>
          <a:off x="501104" y="2359780"/>
          <a:ext cx="5228731" cy="3291840"/>
        </p:xfrm>
        <a:graphic>
          <a:graphicData uri="http://schemas.openxmlformats.org/drawingml/2006/table">
            <a:tbl>
              <a:tblPr/>
              <a:tblGrid>
                <a:gridCol w="2333132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2895599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1827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1827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103,886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1827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1827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615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3106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Multiple payment methods per order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Same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appears multiple times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3106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 types available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Credit card, Debit card, UPI/ Cash, Voucher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  <a:tr h="3106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Invalid records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830 records have invalid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(not exist in Orders table)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713126"/>
                  </a:ext>
                </a:extLst>
              </a:tr>
              <a:tr h="3106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Outliers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 value – 9 (orders with 0 amount 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143124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61E730C-9D57-ED23-4BE1-C9E4FEC9A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266318"/>
              </p:ext>
            </p:extLst>
          </p:nvPr>
        </p:nvGraphicFramePr>
        <p:xfrm>
          <a:off x="6417559" y="2356388"/>
          <a:ext cx="5317941" cy="3273008"/>
        </p:xfrm>
        <a:graphic>
          <a:graphicData uri="http://schemas.openxmlformats.org/drawingml/2006/table">
            <a:tbl>
              <a:tblPr/>
              <a:tblGrid>
                <a:gridCol w="2323670">
                  <a:extLst>
                    <a:ext uri="{9D8B030D-6E8A-4147-A177-3AD203B41FA5}">
                      <a16:colId xmlns:a16="http://schemas.microsoft.com/office/drawing/2014/main" val="3062101068"/>
                    </a:ext>
                  </a:extLst>
                </a:gridCol>
                <a:gridCol w="2994271">
                  <a:extLst>
                    <a:ext uri="{9D8B030D-6E8A-4147-A177-3AD203B41FA5}">
                      <a16:colId xmlns:a16="http://schemas.microsoft.com/office/drawing/2014/main" val="3608924357"/>
                    </a:ext>
                  </a:extLst>
                </a:gridCol>
              </a:tblGrid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attributes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872686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100,000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13706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missing values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08760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orders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99,441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1542560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duplicate records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350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046703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Multiple reviews per order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Same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appears multiple times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926568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satisfaction score </a:t>
                      </a:r>
                      <a:endParaRPr lang="en-IN" sz="14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5 unique values (i.e. 1-5)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713126"/>
                  </a:ext>
                </a:extLst>
              </a:tr>
              <a:tr h="4091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Invalid records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778 records have invalid </a:t>
                      </a:r>
                      <a:r>
                        <a:rPr lang="en-IN" sz="14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order_ids</a:t>
                      </a:r>
                      <a:endParaRPr lang="en-IN" sz="14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143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7186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F9982-E7CF-2A4F-6F99-1984691EB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3FD2F7-9B17-0E9B-362F-D05F0FA9207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(1/5)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FD3C8854-39BA-AD72-953F-ECD47D84B8F9}"/>
              </a:ext>
            </a:extLst>
          </p:cNvPr>
          <p:cNvSpPr txBox="1"/>
          <p:nvPr/>
        </p:nvSpPr>
        <p:spPr>
          <a:xfrm>
            <a:off x="341663" y="1202812"/>
            <a:ext cx="11508674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b="1" dirty="0">
                <a:solidFill>
                  <a:srgbClr val="252930"/>
                </a:solidFill>
                <a:latin typeface="Maven Pro Bold"/>
              </a:rPr>
              <a:t>IN ORDERS TABLE:</a:t>
            </a:r>
            <a:endParaRPr lang="en-US" sz="2000" b="1" dirty="0"/>
          </a:p>
          <a:p>
            <a:pPr marL="342900" indent="-342900" algn="just">
              <a:buFont typeface="Wingdings" pitchFamily="2" charset="2"/>
              <a:buChar char="Ø"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Quantity and Total Amount are cumulative.</a:t>
            </a:r>
          </a:p>
          <a:p>
            <a:pPr marL="342900" indent="-342900" algn="just">
              <a:buFont typeface="Wingdings" pitchFamily="2" charset="2"/>
              <a:buChar char="Ø"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MRP varies for the same Product ID.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8147FD4-EC50-1766-12E2-E64C645BB541}"/>
              </a:ext>
            </a:extLst>
          </p:cNvPr>
          <p:cNvGrpSpPr/>
          <p:nvPr/>
        </p:nvGrpSpPr>
        <p:grpSpPr>
          <a:xfrm>
            <a:off x="341663" y="2264110"/>
            <a:ext cx="11508674" cy="1669274"/>
            <a:chOff x="906433" y="7186398"/>
            <a:chExt cx="15598487" cy="20719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B080621-C949-8F17-06A7-ECA3FE4B36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6433" y="7186398"/>
              <a:ext cx="15598487" cy="2071902"/>
            </a:xfrm>
            <a:prstGeom prst="rect">
              <a:avLst/>
            </a:prstGeom>
          </p:spPr>
        </p:pic>
        <p:sp>
          <p:nvSpPr>
            <p:cNvPr id="11" name="Frame 10">
              <a:extLst>
                <a:ext uri="{FF2B5EF4-FFF2-40B4-BE49-F238E27FC236}">
                  <a16:creationId xmlns:a16="http://schemas.microsoft.com/office/drawing/2014/main" id="{56455BD4-B16D-015C-3EF6-F2B5D83EFD0C}"/>
                </a:ext>
              </a:extLst>
            </p:cNvPr>
            <p:cNvSpPr/>
            <p:nvPr/>
          </p:nvSpPr>
          <p:spPr>
            <a:xfrm>
              <a:off x="11277600" y="7544168"/>
              <a:ext cx="1066800" cy="1714131"/>
            </a:xfrm>
            <a:prstGeom prst="frame">
              <a:avLst>
                <a:gd name="adj1" fmla="val 3889"/>
              </a:avLst>
            </a:prstGeom>
            <a:solidFill>
              <a:srgbClr val="C0B4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Frame 11">
              <a:extLst>
                <a:ext uri="{FF2B5EF4-FFF2-40B4-BE49-F238E27FC236}">
                  <a16:creationId xmlns:a16="http://schemas.microsoft.com/office/drawing/2014/main" id="{93FD8880-AF54-E58C-6627-E8B898E54D88}"/>
                </a:ext>
              </a:extLst>
            </p:cNvPr>
            <p:cNvSpPr/>
            <p:nvPr/>
          </p:nvSpPr>
          <p:spPr>
            <a:xfrm>
              <a:off x="13639800" y="7544168"/>
              <a:ext cx="609600" cy="1714131"/>
            </a:xfrm>
            <a:prstGeom prst="frame">
              <a:avLst>
                <a:gd name="adj1" fmla="val 8055"/>
              </a:avLst>
            </a:prstGeom>
            <a:solidFill>
              <a:srgbClr val="C0B4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3" name="Frame 12">
              <a:extLst>
                <a:ext uri="{FF2B5EF4-FFF2-40B4-BE49-F238E27FC236}">
                  <a16:creationId xmlns:a16="http://schemas.microsoft.com/office/drawing/2014/main" id="{6997AC12-D6F4-2B40-CE76-DAF89D50D89D}"/>
                </a:ext>
              </a:extLst>
            </p:cNvPr>
            <p:cNvSpPr/>
            <p:nvPr/>
          </p:nvSpPr>
          <p:spPr>
            <a:xfrm>
              <a:off x="15240000" y="7544168"/>
              <a:ext cx="1264920" cy="1714131"/>
            </a:xfrm>
            <a:prstGeom prst="frame">
              <a:avLst>
                <a:gd name="adj1" fmla="val 3889"/>
              </a:avLst>
            </a:prstGeom>
            <a:solidFill>
              <a:srgbClr val="C0B4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2417381-36A1-A49F-AD9E-61851E654FDF}"/>
              </a:ext>
            </a:extLst>
          </p:cNvPr>
          <p:cNvSpPr txBox="1"/>
          <p:nvPr/>
        </p:nvSpPr>
        <p:spPr>
          <a:xfrm>
            <a:off x="207714" y="4405717"/>
            <a:ext cx="10915809" cy="506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The same order is delivered by different stores at the same time, despite the channel being In-Store.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A379B67-1D66-8F15-82D7-4A7F5E346B25}"/>
              </a:ext>
            </a:extLst>
          </p:cNvPr>
          <p:cNvGrpSpPr/>
          <p:nvPr/>
        </p:nvGrpSpPr>
        <p:grpSpPr>
          <a:xfrm>
            <a:off x="341663" y="5025554"/>
            <a:ext cx="11508674" cy="756000"/>
            <a:chOff x="892735" y="7096161"/>
            <a:chExt cx="15628967" cy="100264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6CF5D1-1ACE-45E3-30E8-7A300083FB1A}"/>
                </a:ext>
              </a:extLst>
            </p:cNvPr>
            <p:cNvGrpSpPr/>
            <p:nvPr/>
          </p:nvGrpSpPr>
          <p:grpSpPr>
            <a:xfrm>
              <a:off x="892735" y="7096161"/>
              <a:ext cx="15628967" cy="1002645"/>
              <a:chOff x="906433" y="3759855"/>
              <a:chExt cx="15628967" cy="1002645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001DA8A5-AA4F-892C-D43D-FC99FB1629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4873"/>
              <a:stretch/>
            </p:blipFill>
            <p:spPr>
              <a:xfrm>
                <a:off x="906433" y="3759855"/>
                <a:ext cx="15628967" cy="1002645"/>
              </a:xfrm>
              <a:prstGeom prst="rect">
                <a:avLst/>
              </a:prstGeom>
              <a:solidFill>
                <a:srgbClr val="C0B4A0"/>
              </a:solidFill>
            </p:spPr>
          </p:pic>
          <p:sp>
            <p:nvSpPr>
              <p:cNvPr id="22" name="Frame 21">
                <a:extLst>
                  <a:ext uri="{FF2B5EF4-FFF2-40B4-BE49-F238E27FC236}">
                    <a16:creationId xmlns:a16="http://schemas.microsoft.com/office/drawing/2014/main" id="{813F8CA6-FEF2-06A6-FE9B-3B11E8928EFE}"/>
                  </a:ext>
                </a:extLst>
              </p:cNvPr>
              <p:cNvSpPr/>
              <p:nvPr/>
            </p:nvSpPr>
            <p:spPr>
              <a:xfrm>
                <a:off x="2438400" y="4152900"/>
                <a:ext cx="2514600" cy="609600"/>
              </a:xfrm>
              <a:prstGeom prst="frame">
                <a:avLst>
                  <a:gd name="adj1" fmla="val 8604"/>
                </a:avLst>
              </a:prstGeom>
              <a:solidFill>
                <a:srgbClr val="C0B4A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Frame 22">
                <a:extLst>
                  <a:ext uri="{FF2B5EF4-FFF2-40B4-BE49-F238E27FC236}">
                    <a16:creationId xmlns:a16="http://schemas.microsoft.com/office/drawing/2014/main" id="{45F22BA4-A3EE-9301-43B9-4C81273DAE6D}"/>
                  </a:ext>
                </a:extLst>
              </p:cNvPr>
              <p:cNvSpPr/>
              <p:nvPr/>
            </p:nvSpPr>
            <p:spPr>
              <a:xfrm>
                <a:off x="7239000" y="4152900"/>
                <a:ext cx="832200" cy="609600"/>
              </a:xfrm>
              <a:prstGeom prst="frame">
                <a:avLst>
                  <a:gd name="adj1" fmla="val 7552"/>
                </a:avLst>
              </a:prstGeom>
              <a:solidFill>
                <a:srgbClr val="C0B4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4" name="Frame 23">
                <a:extLst>
                  <a:ext uri="{FF2B5EF4-FFF2-40B4-BE49-F238E27FC236}">
                    <a16:creationId xmlns:a16="http://schemas.microsoft.com/office/drawing/2014/main" id="{FF953412-B794-39FB-1232-B4DC16C3BAA0}"/>
                  </a:ext>
                </a:extLst>
              </p:cNvPr>
              <p:cNvSpPr/>
              <p:nvPr/>
            </p:nvSpPr>
            <p:spPr>
              <a:xfrm>
                <a:off x="8136452" y="4422901"/>
                <a:ext cx="1007548" cy="339599"/>
              </a:xfrm>
              <a:prstGeom prst="frame">
                <a:avLst>
                  <a:gd name="adj1" fmla="val 7552"/>
                </a:avLst>
              </a:prstGeom>
              <a:solidFill>
                <a:srgbClr val="C0B4A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5" name="Frame 24">
                <a:extLst>
                  <a:ext uri="{FF2B5EF4-FFF2-40B4-BE49-F238E27FC236}">
                    <a16:creationId xmlns:a16="http://schemas.microsoft.com/office/drawing/2014/main" id="{4D424271-3B13-C9BE-E3D8-EBADDAA6EFDC}"/>
                  </a:ext>
                </a:extLst>
              </p:cNvPr>
              <p:cNvSpPr/>
              <p:nvPr/>
            </p:nvSpPr>
            <p:spPr>
              <a:xfrm>
                <a:off x="8136452" y="4130146"/>
                <a:ext cx="1007548" cy="327554"/>
              </a:xfrm>
              <a:prstGeom prst="frame">
                <a:avLst>
                  <a:gd name="adj1" fmla="val 7552"/>
                </a:avLst>
              </a:prstGeom>
              <a:solidFill>
                <a:srgbClr val="C0B4A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20" name="Frame 19">
              <a:extLst>
                <a:ext uri="{FF2B5EF4-FFF2-40B4-BE49-F238E27FC236}">
                  <a16:creationId xmlns:a16="http://schemas.microsoft.com/office/drawing/2014/main" id="{8E2E8392-49B8-F2F4-3B9D-0BD15D30AFAF}"/>
                </a:ext>
              </a:extLst>
            </p:cNvPr>
            <p:cNvSpPr/>
            <p:nvPr/>
          </p:nvSpPr>
          <p:spPr>
            <a:xfrm>
              <a:off x="9677400" y="7466452"/>
              <a:ext cx="1447800" cy="632354"/>
            </a:xfrm>
            <a:prstGeom prst="frame">
              <a:avLst>
                <a:gd name="adj1" fmla="val 7552"/>
              </a:avLst>
            </a:prstGeom>
            <a:solidFill>
              <a:srgbClr val="C0B4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5686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1843A-77DC-30AF-FCDB-8A5E02F7B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CBC449-6F55-8B90-12DC-910558EAD6DB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(2/5)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9B5A66-4F25-C0B9-6438-674EC0F47629}"/>
              </a:ext>
            </a:extLst>
          </p:cNvPr>
          <p:cNvSpPr txBox="1"/>
          <p:nvPr/>
        </p:nvSpPr>
        <p:spPr>
          <a:xfrm>
            <a:off x="341663" y="1202811"/>
            <a:ext cx="11508674" cy="4139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The same order is delivered by different stores on different date , despite the channel being In-Store.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F847C2-7DFE-E0B0-F201-CF88D8CEB8B3}"/>
              </a:ext>
            </a:extLst>
          </p:cNvPr>
          <p:cNvGrpSpPr/>
          <p:nvPr/>
        </p:nvGrpSpPr>
        <p:grpSpPr>
          <a:xfrm>
            <a:off x="341663" y="1832447"/>
            <a:ext cx="11425794" cy="756000"/>
            <a:chOff x="919317" y="3213613"/>
            <a:chExt cx="14701683" cy="78688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345B26-9F3D-0615-B390-2D2A63720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038" b="57004"/>
            <a:stretch/>
          </p:blipFill>
          <p:spPr>
            <a:xfrm>
              <a:off x="919317" y="3213613"/>
              <a:ext cx="14701683" cy="710688"/>
            </a:xfrm>
            <a:prstGeom prst="rect">
              <a:avLst/>
            </a:prstGeom>
          </p:spPr>
        </p:pic>
        <p:sp>
          <p:nvSpPr>
            <p:cNvPr id="7" name="Frame 6">
              <a:extLst>
                <a:ext uri="{FF2B5EF4-FFF2-40B4-BE49-F238E27FC236}">
                  <a16:creationId xmlns:a16="http://schemas.microsoft.com/office/drawing/2014/main" id="{C816D81E-EB75-E8D6-2353-AF4A1975C637}"/>
                </a:ext>
              </a:extLst>
            </p:cNvPr>
            <p:cNvSpPr/>
            <p:nvPr/>
          </p:nvSpPr>
          <p:spPr>
            <a:xfrm>
              <a:off x="1981200" y="3446575"/>
              <a:ext cx="2362200" cy="55392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AC1103E9-96D2-3DC4-FE1A-CA9AD1C7799D}"/>
                </a:ext>
              </a:extLst>
            </p:cNvPr>
            <p:cNvSpPr/>
            <p:nvPr/>
          </p:nvSpPr>
          <p:spPr>
            <a:xfrm>
              <a:off x="7543800" y="3456838"/>
              <a:ext cx="889001" cy="537429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Frame 14">
              <a:extLst>
                <a:ext uri="{FF2B5EF4-FFF2-40B4-BE49-F238E27FC236}">
                  <a16:creationId xmlns:a16="http://schemas.microsoft.com/office/drawing/2014/main" id="{234702DB-8732-4DDF-98AB-63FFDA9075F6}"/>
                </a:ext>
              </a:extLst>
            </p:cNvPr>
            <p:cNvSpPr/>
            <p:nvPr/>
          </p:nvSpPr>
          <p:spPr>
            <a:xfrm>
              <a:off x="9067800" y="3467101"/>
              <a:ext cx="1676400" cy="276963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Frame 15">
              <a:extLst>
                <a:ext uri="{FF2B5EF4-FFF2-40B4-BE49-F238E27FC236}">
                  <a16:creationId xmlns:a16="http://schemas.microsoft.com/office/drawing/2014/main" id="{6139CC48-204F-0C7E-CBD8-21CB81D64B57}"/>
                </a:ext>
              </a:extLst>
            </p:cNvPr>
            <p:cNvSpPr/>
            <p:nvPr/>
          </p:nvSpPr>
          <p:spPr>
            <a:xfrm>
              <a:off x="6629400" y="3467101"/>
              <a:ext cx="914400" cy="533400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Frame 16">
              <a:extLst>
                <a:ext uri="{FF2B5EF4-FFF2-40B4-BE49-F238E27FC236}">
                  <a16:creationId xmlns:a16="http://schemas.microsoft.com/office/drawing/2014/main" id="{876BF205-080E-3EEC-F393-818CAFE036F2}"/>
                </a:ext>
              </a:extLst>
            </p:cNvPr>
            <p:cNvSpPr/>
            <p:nvPr/>
          </p:nvSpPr>
          <p:spPr>
            <a:xfrm>
              <a:off x="9071344" y="3717304"/>
              <a:ext cx="1676400" cy="276963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05F4E4D7-5466-5684-04F1-FA9D1EFE3A3F}"/>
              </a:ext>
            </a:extLst>
          </p:cNvPr>
          <p:cNvSpPr txBox="1"/>
          <p:nvPr/>
        </p:nvSpPr>
        <p:spPr>
          <a:xfrm>
            <a:off x="245240" y="3092637"/>
            <a:ext cx="11605097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When the Orders and </a:t>
            </a:r>
            <a:r>
              <a:rPr lang="en-IN" sz="2000" dirty="0" err="1">
                <a:solidFill>
                  <a:srgbClr val="252930"/>
                </a:solidFill>
                <a:latin typeface="Maven Pro"/>
              </a:rPr>
              <a:t>OrderPayments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tables are joined, multiple records show a discrepancy between the Total Amount and the Payment Value.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04BE5B7-2430-865F-3D38-9CC8FEA41275}"/>
              </a:ext>
            </a:extLst>
          </p:cNvPr>
          <p:cNvGrpSpPr/>
          <p:nvPr/>
        </p:nvGrpSpPr>
        <p:grpSpPr>
          <a:xfrm>
            <a:off x="341663" y="4267602"/>
            <a:ext cx="11425794" cy="1173690"/>
            <a:chOff x="1008216" y="6295299"/>
            <a:chExt cx="15857384" cy="1667947"/>
          </a:xfrm>
        </p:grpSpPr>
        <p:pic>
          <p:nvPicPr>
            <p:cNvPr id="28" name="Picture 27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1F54CB76-3963-4BD0-09B5-CEF6194EB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4603"/>
            <a:stretch/>
          </p:blipFill>
          <p:spPr>
            <a:xfrm>
              <a:off x="1008216" y="6295299"/>
              <a:ext cx="15857384" cy="1667947"/>
            </a:xfrm>
            <a:prstGeom prst="rect">
              <a:avLst/>
            </a:prstGeom>
          </p:spPr>
        </p:pic>
        <p:sp>
          <p:nvSpPr>
            <p:cNvPr id="29" name="Frame 28">
              <a:extLst>
                <a:ext uri="{FF2B5EF4-FFF2-40B4-BE49-F238E27FC236}">
                  <a16:creationId xmlns:a16="http://schemas.microsoft.com/office/drawing/2014/main" id="{3B3DA346-D6C7-61A0-3006-14233E605E21}"/>
                </a:ext>
              </a:extLst>
            </p:cNvPr>
            <p:cNvSpPr/>
            <p:nvPr/>
          </p:nvSpPr>
          <p:spPr>
            <a:xfrm>
              <a:off x="10591800" y="7048113"/>
              <a:ext cx="1676400" cy="37548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Frame 29">
              <a:extLst>
                <a:ext uri="{FF2B5EF4-FFF2-40B4-BE49-F238E27FC236}">
                  <a16:creationId xmlns:a16="http://schemas.microsoft.com/office/drawing/2014/main" id="{C02300E1-ABC4-39AC-4624-821709C8E924}"/>
                </a:ext>
              </a:extLst>
            </p:cNvPr>
            <p:cNvSpPr/>
            <p:nvPr/>
          </p:nvSpPr>
          <p:spPr>
            <a:xfrm>
              <a:off x="15082818" y="6672628"/>
              <a:ext cx="1757382" cy="37548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Frame 30">
              <a:extLst>
                <a:ext uri="{FF2B5EF4-FFF2-40B4-BE49-F238E27FC236}">
                  <a16:creationId xmlns:a16="http://schemas.microsoft.com/office/drawing/2014/main" id="{6588C82B-B838-BD60-1908-A4668B9A82D6}"/>
                </a:ext>
              </a:extLst>
            </p:cNvPr>
            <p:cNvSpPr/>
            <p:nvPr/>
          </p:nvSpPr>
          <p:spPr>
            <a:xfrm>
              <a:off x="10591800" y="6672628"/>
              <a:ext cx="1676400" cy="37548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Frame 31">
              <a:extLst>
                <a:ext uri="{FF2B5EF4-FFF2-40B4-BE49-F238E27FC236}">
                  <a16:creationId xmlns:a16="http://schemas.microsoft.com/office/drawing/2014/main" id="{B012A5ED-6836-A53C-DBEE-D168AB2529FD}"/>
                </a:ext>
              </a:extLst>
            </p:cNvPr>
            <p:cNvSpPr/>
            <p:nvPr/>
          </p:nvSpPr>
          <p:spPr>
            <a:xfrm>
              <a:off x="15095518" y="7048113"/>
              <a:ext cx="1744682" cy="375485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6529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D2ADEA-BAF6-183A-1042-188E669BACA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CONTENT</a:t>
            </a:r>
            <a:endParaRPr lang="en-US" sz="6000" b="1" dirty="0">
              <a:solidFill>
                <a:srgbClr val="252D37"/>
              </a:solidFill>
              <a:latin typeface="Maven Pro Bold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EF0ECA2-ADB9-A215-1131-1A2811DB6B60}"/>
              </a:ext>
            </a:extLst>
          </p:cNvPr>
          <p:cNvSpPr/>
          <p:nvPr/>
        </p:nvSpPr>
        <p:spPr>
          <a:xfrm>
            <a:off x="1232170" y="1448350"/>
            <a:ext cx="9727660" cy="4199611"/>
          </a:xfrm>
          <a:custGeom>
            <a:avLst/>
            <a:gdLst/>
            <a:ahLst/>
            <a:cxnLst/>
            <a:rect l="l" t="t" r="r" b="b"/>
            <a:pathLst>
              <a:path w="3678810" h="1332685">
                <a:moveTo>
                  <a:pt x="28267" y="0"/>
                </a:moveTo>
                <a:lnTo>
                  <a:pt x="3650543" y="0"/>
                </a:lnTo>
                <a:cubicBezTo>
                  <a:pt x="3666155" y="0"/>
                  <a:pt x="3678810" y="12656"/>
                  <a:pt x="3678810" y="28267"/>
                </a:cubicBezTo>
                <a:lnTo>
                  <a:pt x="3678810" y="1304418"/>
                </a:lnTo>
                <a:cubicBezTo>
                  <a:pt x="3678810" y="1320029"/>
                  <a:pt x="3666155" y="1332685"/>
                  <a:pt x="3650543" y="1332685"/>
                </a:cubicBezTo>
                <a:lnTo>
                  <a:pt x="28267" y="1332685"/>
                </a:lnTo>
                <a:cubicBezTo>
                  <a:pt x="20770" y="1332685"/>
                  <a:pt x="13580" y="1329707"/>
                  <a:pt x="8279" y="1324406"/>
                </a:cubicBezTo>
                <a:cubicBezTo>
                  <a:pt x="2978" y="1319105"/>
                  <a:pt x="0" y="1311915"/>
                  <a:pt x="0" y="1304418"/>
                </a:cubicBezTo>
                <a:lnTo>
                  <a:pt x="0" y="28267"/>
                </a:lnTo>
                <a:cubicBezTo>
                  <a:pt x="0" y="12656"/>
                  <a:pt x="12656" y="0"/>
                  <a:pt x="28267" y="0"/>
                </a:cubicBezTo>
                <a:close/>
              </a:path>
            </a:pathLst>
          </a:custGeom>
          <a:solidFill>
            <a:schemeClr val="accent1">
              <a:alpha val="20784"/>
            </a:schemeClr>
          </a:solidFill>
          <a:ln w="28575" cap="rnd">
            <a:solidFill>
              <a:schemeClr val="accent1">
                <a:lumMod val="50000"/>
              </a:schemeClr>
            </a:solidFill>
            <a:prstDash val="solid"/>
            <a:round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F0499D-0EB7-BA90-9A06-91AC52E497FC}"/>
              </a:ext>
            </a:extLst>
          </p:cNvPr>
          <p:cNvSpPr txBox="1"/>
          <p:nvPr/>
        </p:nvSpPr>
        <p:spPr>
          <a:xfrm>
            <a:off x="1713264" y="1448350"/>
            <a:ext cx="3468726" cy="4199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Business Context 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Business Problem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Technology Stack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Overview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Dictionary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Import Issues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ER-Diagram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Processing</a:t>
            </a:r>
          </a:p>
          <a:p>
            <a:pPr marL="457189" indent="-45718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52930"/>
                </a:solidFill>
                <a:latin typeface="Maven Pro"/>
              </a:rPr>
              <a:t>Data Audit</a:t>
            </a:r>
            <a:endParaRPr lang="en-US" sz="2800" b="1" dirty="0">
              <a:solidFill>
                <a:srgbClr val="252930"/>
              </a:solidFill>
              <a:latin typeface="Maven Pr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B46621-9E34-1BAE-93D3-C0A27353CA7D}"/>
              </a:ext>
            </a:extLst>
          </p:cNvPr>
          <p:cNvSpPr txBox="1"/>
          <p:nvPr/>
        </p:nvSpPr>
        <p:spPr>
          <a:xfrm>
            <a:off x="7010011" y="1448350"/>
            <a:ext cx="3611787" cy="419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457200" indent="-457200">
              <a:lnSpc>
                <a:spcPct val="150000"/>
              </a:lnSpc>
              <a:buFont typeface="Arial" panose="020B0604020202020204" pitchFamily="34" charset="0"/>
              <a:buChar char="•"/>
              <a:defRPr sz="2000" b="1">
                <a:solidFill>
                  <a:srgbClr val="252D37"/>
                </a:solidFill>
                <a:latin typeface="Maven Pro Bold"/>
              </a:defRPr>
            </a:lvl1pPr>
          </a:lstStyle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Data Discrepancy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Descriptive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Diagnostic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Predictive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Prescriptive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Cognitive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Real-Time Analysis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Dashboards</a:t>
            </a:r>
          </a:p>
          <a:p>
            <a:pPr marL="457189" indent="-457189"/>
            <a:r>
              <a:rPr lang="en-US" dirty="0">
                <a:solidFill>
                  <a:srgbClr val="252930"/>
                </a:solidFill>
                <a:latin typeface="Maven Pro"/>
              </a:rPr>
              <a:t>Challenges &amp; Learnings</a:t>
            </a:r>
          </a:p>
        </p:txBody>
      </p:sp>
    </p:spTree>
    <p:extLst>
      <p:ext uri="{BB962C8B-B14F-4D97-AF65-F5344CB8AC3E}">
        <p14:creationId xmlns:p14="http://schemas.microsoft.com/office/powerpoint/2010/main" val="27084974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32811-53D5-D2CB-00C5-14A853DA7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565C8C-1035-20C9-F633-0FB083919393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(3/5)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E98653CB-37E3-D09E-F75E-73BF6AC519DE}"/>
              </a:ext>
            </a:extLst>
          </p:cNvPr>
          <p:cNvSpPr txBox="1"/>
          <p:nvPr/>
        </p:nvSpPr>
        <p:spPr>
          <a:xfrm>
            <a:off x="334890" y="1329724"/>
            <a:ext cx="11425795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buFont typeface="Wingdings" pitchFamily="2" charset="2"/>
              <a:buChar char="Ø"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Same </a:t>
            </a:r>
            <a:r>
              <a:rPr lang="en-IN" sz="2000" dirty="0" err="1">
                <a:solidFill>
                  <a:srgbClr val="252930"/>
                </a:solidFill>
                <a:latin typeface="Maven Pro"/>
              </a:rPr>
              <a:t>order_id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is associated to different </a:t>
            </a:r>
            <a:r>
              <a:rPr lang="en-IN" sz="2000" dirty="0" err="1">
                <a:solidFill>
                  <a:srgbClr val="252930"/>
                </a:solidFill>
                <a:latin typeface="Maven Pro"/>
              </a:rPr>
              <a:t>customer_id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52A6870-2CED-75AB-2460-71C81EF61E35}"/>
              </a:ext>
            </a:extLst>
          </p:cNvPr>
          <p:cNvGrpSpPr/>
          <p:nvPr/>
        </p:nvGrpSpPr>
        <p:grpSpPr>
          <a:xfrm>
            <a:off x="341663" y="1859889"/>
            <a:ext cx="11407493" cy="1044732"/>
            <a:chOff x="1371598" y="3115551"/>
            <a:chExt cx="15628968" cy="172508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1FB49A7-3155-F681-3FFD-390CBEB8E6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599" y="3115551"/>
              <a:ext cx="15628967" cy="1696061"/>
            </a:xfrm>
            <a:prstGeom prst="rect">
              <a:avLst/>
            </a:prstGeom>
          </p:spPr>
        </p:pic>
        <p:sp>
          <p:nvSpPr>
            <p:cNvPr id="11" name="Frame 10">
              <a:extLst>
                <a:ext uri="{FF2B5EF4-FFF2-40B4-BE49-F238E27FC236}">
                  <a16:creationId xmlns:a16="http://schemas.microsoft.com/office/drawing/2014/main" id="{2D4B262C-62B1-A158-4B52-1F0AF7849545}"/>
                </a:ext>
              </a:extLst>
            </p:cNvPr>
            <p:cNvSpPr/>
            <p:nvPr/>
          </p:nvSpPr>
          <p:spPr>
            <a:xfrm>
              <a:off x="3048000" y="3588096"/>
              <a:ext cx="3505200" cy="1223515"/>
            </a:xfrm>
            <a:prstGeom prst="frame">
              <a:avLst>
                <a:gd name="adj1" fmla="val 5490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Frame 11">
              <a:extLst>
                <a:ext uri="{FF2B5EF4-FFF2-40B4-BE49-F238E27FC236}">
                  <a16:creationId xmlns:a16="http://schemas.microsoft.com/office/drawing/2014/main" id="{FC9561BF-02AF-75D4-429B-BD292383292B}"/>
                </a:ext>
              </a:extLst>
            </p:cNvPr>
            <p:cNvSpPr/>
            <p:nvPr/>
          </p:nvSpPr>
          <p:spPr>
            <a:xfrm>
              <a:off x="1371598" y="3604978"/>
              <a:ext cx="1668435" cy="776521"/>
            </a:xfrm>
            <a:prstGeom prst="frame">
              <a:avLst>
                <a:gd name="adj1" fmla="val 7943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Frame 12">
              <a:extLst>
                <a:ext uri="{FF2B5EF4-FFF2-40B4-BE49-F238E27FC236}">
                  <a16:creationId xmlns:a16="http://schemas.microsoft.com/office/drawing/2014/main" id="{455F9A25-312C-5C31-932E-4652EC0D09E4}"/>
                </a:ext>
              </a:extLst>
            </p:cNvPr>
            <p:cNvSpPr/>
            <p:nvPr/>
          </p:nvSpPr>
          <p:spPr>
            <a:xfrm>
              <a:off x="1379565" y="4381500"/>
              <a:ext cx="1668435" cy="459134"/>
            </a:xfrm>
            <a:prstGeom prst="frame">
              <a:avLst>
                <a:gd name="adj1" fmla="val 13788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FCD6EC1-124E-0923-A485-636BAF9CFD65}"/>
              </a:ext>
            </a:extLst>
          </p:cNvPr>
          <p:cNvSpPr txBox="1"/>
          <p:nvPr/>
        </p:nvSpPr>
        <p:spPr>
          <a:xfrm>
            <a:off x="287687" y="3330687"/>
            <a:ext cx="11515445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There are 4 records associated with 3 distinct </a:t>
            </a:r>
            <a:r>
              <a:rPr lang="en-IN" sz="2000" dirty="0" err="1">
                <a:solidFill>
                  <a:srgbClr val="252930"/>
                </a:solidFill>
                <a:latin typeface="Maven Pro"/>
              </a:rPr>
              <a:t>order_id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that have dates falling outside the range of September 2021 to October 2023.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6BDA8C4-BCFF-4207-6C00-1593EDD012CF}"/>
              </a:ext>
            </a:extLst>
          </p:cNvPr>
          <p:cNvGrpSpPr/>
          <p:nvPr/>
        </p:nvGrpSpPr>
        <p:grpSpPr>
          <a:xfrm>
            <a:off x="341663" y="4453494"/>
            <a:ext cx="11419022" cy="1413902"/>
            <a:chOff x="341663" y="4453494"/>
            <a:chExt cx="11419022" cy="1413902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0B49284-7535-E049-A716-6A17A7885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663" y="4453494"/>
              <a:ext cx="11419022" cy="1413902"/>
            </a:xfrm>
            <a:prstGeom prst="rect">
              <a:avLst/>
            </a:prstGeom>
          </p:spPr>
        </p:pic>
        <p:sp>
          <p:nvSpPr>
            <p:cNvPr id="19" name="Frame 18">
              <a:extLst>
                <a:ext uri="{FF2B5EF4-FFF2-40B4-BE49-F238E27FC236}">
                  <a16:creationId xmlns:a16="http://schemas.microsoft.com/office/drawing/2014/main" id="{EE05821D-1F20-3857-689A-7C6391461AA3}"/>
                </a:ext>
              </a:extLst>
            </p:cNvPr>
            <p:cNvSpPr/>
            <p:nvPr/>
          </p:nvSpPr>
          <p:spPr>
            <a:xfrm>
              <a:off x="9067800" y="4742286"/>
              <a:ext cx="1839686" cy="1125110"/>
            </a:xfrm>
            <a:prstGeom prst="frame">
              <a:avLst>
                <a:gd name="adj1" fmla="val 5475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8092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FABE3-D897-FF24-BEDF-10C8A025F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1BBABC-F90F-88B3-8BF8-740B3A3A7127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(4/5)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B21D90-E018-378E-ACD1-E36C7B1D53B9}"/>
              </a:ext>
            </a:extLst>
          </p:cNvPr>
          <p:cNvSpPr txBox="1"/>
          <p:nvPr/>
        </p:nvSpPr>
        <p:spPr>
          <a:xfrm>
            <a:off x="341663" y="1267809"/>
            <a:ext cx="11419022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b="1" dirty="0">
                <a:solidFill>
                  <a:srgbClr val="252930"/>
                </a:solidFill>
                <a:latin typeface="Maven Pro Bold"/>
              </a:rPr>
              <a:t>IN ORDERS PAYMENT TABLE: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solidFill>
                  <a:srgbClr val="252930"/>
                </a:solidFill>
                <a:latin typeface="Maven Pro"/>
              </a:rPr>
              <a:t>Multiple orders are fully paid using vouchers.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9D12302-294A-7EDA-C6D4-3A51A9CE27D0}"/>
              </a:ext>
            </a:extLst>
          </p:cNvPr>
          <p:cNvGrpSpPr/>
          <p:nvPr/>
        </p:nvGrpSpPr>
        <p:grpSpPr>
          <a:xfrm>
            <a:off x="388869" y="1989405"/>
            <a:ext cx="6784818" cy="1265080"/>
            <a:chOff x="919316" y="3165842"/>
            <a:chExt cx="9520083" cy="1749058"/>
          </a:xfrm>
        </p:grpSpPr>
        <p:pic>
          <p:nvPicPr>
            <p:cNvPr id="5" name="Picture 4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42BA4E39-DDC0-35E3-3C32-E0A31CBE2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9316" y="3165842"/>
              <a:ext cx="9520083" cy="1749058"/>
            </a:xfrm>
            <a:prstGeom prst="rect">
              <a:avLst/>
            </a:prstGeom>
          </p:spPr>
        </p:pic>
        <p:sp>
          <p:nvSpPr>
            <p:cNvPr id="7" name="Frame 6">
              <a:extLst>
                <a:ext uri="{FF2B5EF4-FFF2-40B4-BE49-F238E27FC236}">
                  <a16:creationId xmlns:a16="http://schemas.microsoft.com/office/drawing/2014/main" id="{36D1CA5B-E8EE-6B14-BB90-0D6B98E0C7CE}"/>
                </a:ext>
              </a:extLst>
            </p:cNvPr>
            <p:cNvSpPr/>
            <p:nvPr/>
          </p:nvSpPr>
          <p:spPr>
            <a:xfrm>
              <a:off x="919316" y="3543300"/>
              <a:ext cx="9520083" cy="685800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30232E7E-BCED-2138-BF66-FD2178805000}"/>
                </a:ext>
              </a:extLst>
            </p:cNvPr>
            <p:cNvSpPr/>
            <p:nvPr/>
          </p:nvSpPr>
          <p:spPr>
            <a:xfrm>
              <a:off x="919316" y="4229100"/>
              <a:ext cx="9520083" cy="685800"/>
            </a:xfrm>
            <a:prstGeom prst="frame">
              <a:avLst>
                <a:gd name="adj1" fmla="val 8604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7BAD2F5-154E-5359-98D7-943C765ED722}"/>
              </a:ext>
            </a:extLst>
          </p:cNvPr>
          <p:cNvSpPr txBox="1">
            <a:spLocks/>
          </p:cNvSpPr>
          <p:nvPr/>
        </p:nvSpPr>
        <p:spPr>
          <a:xfrm>
            <a:off x="341755" y="3554425"/>
            <a:ext cx="11418929" cy="413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b="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There are 9 records with a payment value of 0.</a:t>
            </a:r>
            <a:endParaRPr lang="en-US" sz="2000" dirty="0">
              <a:solidFill>
                <a:srgbClr val="252930"/>
              </a:solidFill>
              <a:latin typeface="Maven Pro"/>
            </a:endParaRPr>
          </a:p>
        </p:txBody>
      </p:sp>
      <p:pic>
        <p:nvPicPr>
          <p:cNvPr id="16" name="Picture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C52DD15-42BF-1191-428E-A60EB6BA55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69" y="4115925"/>
            <a:ext cx="6099017" cy="203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080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A0769-E438-4C90-CEFA-DF35E6EF2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A40756-A753-E861-C359-7B8F293D629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DISCREPANCY (5/5)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5A8A7BF-F282-5050-EACF-523D08ADBB93}"/>
              </a:ext>
            </a:extLst>
          </p:cNvPr>
          <p:cNvSpPr txBox="1"/>
          <p:nvPr/>
        </p:nvSpPr>
        <p:spPr>
          <a:xfrm>
            <a:off x="341755" y="1252034"/>
            <a:ext cx="11418929" cy="4119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Same order has been partially paid using the same payment method</a:t>
            </a:r>
            <a:r>
              <a:rPr lang="en-IN" sz="2000" dirty="0"/>
              <a:t>.</a:t>
            </a:r>
            <a:endParaRPr lang="en-US" sz="20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86C00C1-D980-6A97-C092-6FC8E5654B86}"/>
              </a:ext>
            </a:extLst>
          </p:cNvPr>
          <p:cNvGrpSpPr/>
          <p:nvPr/>
        </p:nvGrpSpPr>
        <p:grpSpPr>
          <a:xfrm>
            <a:off x="388869" y="1817465"/>
            <a:ext cx="11418929" cy="1611535"/>
            <a:chOff x="1524000" y="3661498"/>
            <a:chExt cx="15586885" cy="166644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80EBC58-84FD-D17F-9760-AB34D0A67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3661498"/>
              <a:ext cx="15586885" cy="1666442"/>
            </a:xfrm>
            <a:prstGeom prst="rect">
              <a:avLst/>
            </a:prstGeom>
          </p:spPr>
        </p:pic>
        <p:sp>
          <p:nvSpPr>
            <p:cNvPr id="11" name="Frame 10">
              <a:extLst>
                <a:ext uri="{FF2B5EF4-FFF2-40B4-BE49-F238E27FC236}">
                  <a16:creationId xmlns:a16="http://schemas.microsoft.com/office/drawing/2014/main" id="{CF87F439-B16A-229D-4743-801288C47C50}"/>
                </a:ext>
              </a:extLst>
            </p:cNvPr>
            <p:cNvSpPr/>
            <p:nvPr/>
          </p:nvSpPr>
          <p:spPr>
            <a:xfrm>
              <a:off x="1524000" y="4076699"/>
              <a:ext cx="15544800" cy="609601"/>
            </a:xfrm>
            <a:prstGeom prst="frame">
              <a:avLst>
                <a:gd name="adj1" fmla="val 5490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Frame 11">
              <a:extLst>
                <a:ext uri="{FF2B5EF4-FFF2-40B4-BE49-F238E27FC236}">
                  <a16:creationId xmlns:a16="http://schemas.microsoft.com/office/drawing/2014/main" id="{5B09DB9C-65CB-12AB-522C-EBE480AEAA3B}"/>
                </a:ext>
              </a:extLst>
            </p:cNvPr>
            <p:cNvSpPr/>
            <p:nvPr/>
          </p:nvSpPr>
          <p:spPr>
            <a:xfrm>
              <a:off x="1524000" y="4686299"/>
              <a:ext cx="15544800" cy="609601"/>
            </a:xfrm>
            <a:prstGeom prst="frame">
              <a:avLst>
                <a:gd name="adj1" fmla="val 5490"/>
              </a:avLst>
            </a:prstGeom>
            <a:solidFill>
              <a:srgbClr val="C0B4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2">
            <a:extLst>
              <a:ext uri="{FF2B5EF4-FFF2-40B4-BE49-F238E27FC236}">
                <a16:creationId xmlns:a16="http://schemas.microsoft.com/office/drawing/2014/main" id="{7728A65A-FEDE-B09C-A29E-FA03EDE54B3E}"/>
              </a:ext>
            </a:extLst>
          </p:cNvPr>
          <p:cNvSpPr txBox="1"/>
          <p:nvPr/>
        </p:nvSpPr>
        <p:spPr>
          <a:xfrm>
            <a:off x="388869" y="3830521"/>
            <a:ext cx="11371815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b="1" dirty="0">
                <a:solidFill>
                  <a:srgbClr val="252930"/>
                </a:solidFill>
                <a:latin typeface="Maven Pro Bold"/>
              </a:rPr>
              <a:t>IN ORDERS REVIEW RATING TABLE: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solidFill>
                  <a:srgbClr val="252930"/>
                </a:solidFill>
                <a:latin typeface="Maven Pro"/>
              </a:rPr>
              <a:t>Single </a:t>
            </a:r>
            <a:r>
              <a:rPr lang="en-US" sz="2000" dirty="0" err="1">
                <a:solidFill>
                  <a:srgbClr val="252930"/>
                </a:solidFill>
                <a:latin typeface="Maven Pro"/>
              </a:rPr>
              <a:t>order_id</a:t>
            </a:r>
            <a:r>
              <a:rPr lang="en-US" sz="2000" dirty="0">
                <a:solidFill>
                  <a:srgbClr val="252930"/>
                </a:solidFill>
                <a:latin typeface="Maven Pro"/>
              </a:rPr>
              <a:t> has multiple ratings.</a:t>
            </a:r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85A2EB-45F8-8F0E-18ED-6F0FFF20E2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69" y="4577266"/>
            <a:ext cx="5249931" cy="90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259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72A238-1882-3BEC-E86E-FA0D353DA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3A7492-B2AF-EC77-E223-2F702D5D884B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(1/6)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FF21D6-A75A-C329-283B-055B0B0057E5}"/>
              </a:ext>
            </a:extLst>
          </p:cNvPr>
          <p:cNvSpPr txBox="1"/>
          <p:nvPr/>
        </p:nvSpPr>
        <p:spPr>
          <a:xfrm>
            <a:off x="366162" y="928235"/>
            <a:ext cx="11636542" cy="1650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400" dirty="0">
                <a:solidFill>
                  <a:srgbClr val="252930"/>
                </a:solidFill>
                <a:latin typeface="Maven Pro"/>
              </a:rPr>
              <a:t>Answering: ”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WHAT HAPPENED?"</a:t>
            </a:r>
            <a:endParaRPr lang="en-IN" sz="2400" dirty="0">
              <a:solidFill>
                <a:srgbClr val="252930"/>
              </a:solidFill>
              <a:latin typeface="Maven Pro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IN" sz="2400" dirty="0">
                <a:solidFill>
                  <a:srgbClr val="252930"/>
                </a:solidFill>
                <a:latin typeface="Maven Pro"/>
              </a:rPr>
              <a:t>This involves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summarizing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 the data using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statistics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,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KPIs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,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aggregations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, and 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visualizations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. </a:t>
            </a:r>
          </a:p>
          <a:p>
            <a:pPr marL="514350" lvl="1" indent="-514350">
              <a:lnSpc>
                <a:spcPct val="200000"/>
              </a:lnSpc>
              <a:buFont typeface="+mj-lt"/>
              <a:buAutoNum type="arabicPeriod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UNIVARIATE ANALYSIS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19B4B12-5F87-712A-272F-098F778DA9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460328"/>
              </p:ext>
            </p:extLst>
          </p:nvPr>
        </p:nvGraphicFramePr>
        <p:xfrm>
          <a:off x="679960" y="3041082"/>
          <a:ext cx="11008945" cy="309720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494841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135637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378467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216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Histogram, mean, median, outliers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Understand revenue distribution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Frequency plot, summary 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Avg. number of items per order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MRP, discount,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cost_per_unit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Boxplot, 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Price and discount distribution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Count, % share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 popularity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316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Bar 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Preferred payment modes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38448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customer_state, seller_state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Regional spread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  <a:tr h="2173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Count, frequency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Most common product types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9797337"/>
                  </a:ext>
                </a:extLst>
              </a:tr>
              <a:tr h="2173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customer_satisfaction_score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Average, trend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feedback overview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2966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686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31F6C-1875-67DC-3833-0AB37B8B6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26836C-A03C-78E3-80C2-00D50058D57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(2/6)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52DA48-FC7D-A941-B419-9EAAA4D42911}"/>
              </a:ext>
            </a:extLst>
          </p:cNvPr>
          <p:cNvSpPr txBox="1"/>
          <p:nvPr/>
        </p:nvSpPr>
        <p:spPr>
          <a:xfrm>
            <a:off x="493294" y="1201926"/>
            <a:ext cx="110089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BIVARIATE &amp; MULTIVARIATE ANALYSIS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0658E0C-21E4-63A1-9A37-B90FDFFF8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51881"/>
              </p:ext>
            </p:extLst>
          </p:nvPr>
        </p:nvGraphicFramePr>
        <p:xfrm>
          <a:off x="762802" y="1884327"/>
          <a:ext cx="10739438" cy="358987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780322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3879384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79732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9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Combination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013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vs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Scatter plot, correlation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Is discount boosting sales?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431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payment_value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vs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Deviation flag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Underpayment or overpayment detection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013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MRP, discount, quantity,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Feature interaction matrix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Price sensitivity insights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013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vs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 series 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Monthly, weekly sales trend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013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customer_state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vs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seller_state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Heatmap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Cross-state transaction pattern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0857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vs MRP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Boxplot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 consistency for a product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4949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CD9EF-7DD2-EF1C-E0D9-083C68D1D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D36DF0-5E56-09D3-1D54-AE95DA8CC72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(3/6)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9761C8-CA73-E195-6EA0-0C9ED1DB8164}"/>
              </a:ext>
            </a:extLst>
          </p:cNvPr>
          <p:cNvSpPr txBox="1"/>
          <p:nvPr/>
        </p:nvSpPr>
        <p:spPr>
          <a:xfrm>
            <a:off x="474845" y="1152962"/>
            <a:ext cx="109599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PERFORMANCE INDICATORS (KPIs)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5209CE3-0C34-8BAC-AB7C-3E718EA24E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7968163"/>
              </p:ext>
            </p:extLst>
          </p:nvPr>
        </p:nvGraphicFramePr>
        <p:xfrm>
          <a:off x="977966" y="1840624"/>
          <a:ext cx="10755231" cy="414629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414298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56672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84261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827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Calculation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💰 Total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Measure overall performance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Total Transactions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COUNT(DISTINCT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Volume of orders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👤 Unique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COUNT(DISTINCT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base size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💳 Average Order Value (AOV)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 / COUNT(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 per order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🧺 Average Basket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SUM(quantity) / COUNT(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Items per order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059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🔁 Repeat Customer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COUNT(customers with &gt;1 order) / COUNT(unique customers)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Loyalty indicator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📦 Top Products Sold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RANK() OVER (ORDER BY SUM(quantity))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and marketing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9797337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📊 Channel Distribution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% of orders by channel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 usage analysis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2966820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📍 Store-wise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Group by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delivered_storeId</a:t>
                      </a:r>
                      <a:endParaRPr lang="en-IN" sz="16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Regional performance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4090316"/>
                  </a:ext>
                </a:extLst>
              </a:tr>
              <a:tr h="35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⏱️ Sales Over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Group by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lang="en-IN" sz="16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Trend &amp; seasonality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57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598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032EC-B907-DC8E-0B1E-9336F5C69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F4AEA9-DE4C-9B1B-348E-53458E9BF298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(4/6)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535522-D115-4D1C-4E18-D14E6DD49E56}"/>
              </a:ext>
            </a:extLst>
          </p:cNvPr>
          <p:cNvSpPr txBox="1"/>
          <p:nvPr/>
        </p:nvSpPr>
        <p:spPr>
          <a:xfrm>
            <a:off x="458803" y="968418"/>
            <a:ext cx="11274394" cy="99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RESULT AREAS (KRAs)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i="1" dirty="0">
                <a:solidFill>
                  <a:srgbClr val="252930"/>
                </a:solidFill>
                <a:latin typeface="Maven Pro"/>
              </a:rPr>
              <a:t>Functional performance metrics (sales, customer </a:t>
            </a:r>
            <a:r>
              <a:rPr lang="en-IN" sz="2000" i="1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sz="2000" i="1" dirty="0">
                <a:solidFill>
                  <a:srgbClr val="252930"/>
                </a:solidFill>
                <a:latin typeface="Maven Pro"/>
              </a:rPr>
              <a:t>, product movement).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0BB7BF-F8CB-BC34-8489-6BFCF57EDC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631926"/>
              </p:ext>
            </p:extLst>
          </p:nvPr>
        </p:nvGraphicFramePr>
        <p:xfrm>
          <a:off x="1042739" y="2171877"/>
          <a:ext cx="10690458" cy="360720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93736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31036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65686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9917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Metric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4631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📦 Product Performance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Revenue, quantity sold, return rate per product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SUM(quantity), SUM(total_amount)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0420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🧑‍💼 Customer Engagement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Frequency, recency, monetary value (RFM)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RFM Scores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0420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📍 Store Operations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Store-wise revenue and 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SUM(total_amount) BY store_id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0420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💬 Customer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Avg. customer satisfaction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AVG(customer_satisfaction_score)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0420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📆 Sales Timing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Orders by hour, day, month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Distribution patterns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12074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💸 Discount Efficiency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 impact of discounts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vs Revenue trend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27392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FB1A7-7B9D-C0FE-E89D-EEA3565DF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0F64AA-63C8-5AB1-9BB1-5F074A0FC3CA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(5/6)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CEFFF2-A01C-2286-BC27-A69DC415C059}"/>
              </a:ext>
            </a:extLst>
          </p:cNvPr>
          <p:cNvSpPr txBox="1"/>
          <p:nvPr/>
        </p:nvSpPr>
        <p:spPr>
          <a:xfrm>
            <a:off x="480461" y="968418"/>
            <a:ext cx="11252736" cy="99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RISK INDICATORS (KRIs)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i="1" dirty="0">
                <a:solidFill>
                  <a:srgbClr val="252930"/>
                </a:solidFill>
                <a:latin typeface="Maven Pro"/>
              </a:rPr>
              <a:t>Highlight potential threats or inefficiencies.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B16042-5A69-5861-665D-0BCB3BCDE7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77910"/>
              </p:ext>
            </p:extLst>
          </p:nvPr>
        </p:nvGraphicFramePr>
        <p:xfrm>
          <a:off x="1025492" y="2171877"/>
          <a:ext cx="10563325" cy="354553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53377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543750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2666198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00675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Metric/Indicator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🛑 High Discount Dependency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High discount % = SUM(Discount)/SUM(Price)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Threat to profit margin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🚫 Frequent Product Returns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Return Rate &gt; threshold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 dissatisfaction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📉 Low Stock Turnover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/ Sales (high value = low turnover)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Overstocking risk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💵 Unusual Payment Patterns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Spikes in specific payment 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Fraud detection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060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🧮 Sales Volatility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Standard deviation of daily/weekly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Unstable revenue stream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1436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🕵️ Anomalous Transactions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Outliers in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Quantity, or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Fraud or errors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54744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AD9E0E-447D-9581-F0D3-78A190BAB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581A1E-232D-4AA4-048A-EA099D956F0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DESCRIPTIVE ANALYSIS (6/6)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5A2666-674F-3F0B-AE13-9ADF2CBD28FB}"/>
              </a:ext>
            </a:extLst>
          </p:cNvPr>
          <p:cNvSpPr txBox="1"/>
          <p:nvPr/>
        </p:nvSpPr>
        <p:spPr>
          <a:xfrm>
            <a:off x="483670" y="1140591"/>
            <a:ext cx="110281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6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DESCRIPTIVE STATISTICS &amp; VARIABLES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9B9DB5-8C3F-FD91-3C7E-4642CB3471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11422"/>
              </p:ext>
            </p:extLst>
          </p:nvPr>
        </p:nvGraphicFramePr>
        <p:xfrm>
          <a:off x="904776" y="1805840"/>
          <a:ext cx="10607040" cy="3565056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67254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198021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41765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0288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Mean, median, min, max, std. dev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Price dispersion, revenue health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Distribution, outliers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Buying pattern, bulk purchases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 series 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Peak periods, seasonality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Store_id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or 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Geo clustering, bar plots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Regional performance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088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Frequency of transactions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loyalty or churn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6177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decisions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60320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7DA25-AA39-B8BB-5F36-F5D6EE33F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05BBCB-89F9-D482-2AAC-C0A8805D004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(1/6)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4403AF-F614-1041-29DD-B4B22BB097EE}"/>
              </a:ext>
            </a:extLst>
          </p:cNvPr>
          <p:cNvSpPr txBox="1"/>
          <p:nvPr/>
        </p:nvSpPr>
        <p:spPr>
          <a:xfrm>
            <a:off x="459005" y="976361"/>
            <a:ext cx="11273990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Answering: “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WHY DID IT HAPPEN?”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It helps explain 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root causes 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of 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trends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, 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changes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, and </a:t>
            </a:r>
            <a:r>
              <a:rPr lang="en-IN" sz="2000" b="1" dirty="0">
                <a:solidFill>
                  <a:srgbClr val="252930"/>
                </a:solidFill>
                <a:latin typeface="Maven Pro"/>
              </a:rPr>
              <a:t>anomalies</a:t>
            </a:r>
            <a:r>
              <a:rPr lang="en-IN" sz="2000" dirty="0">
                <a:solidFill>
                  <a:srgbClr val="252930"/>
                </a:solidFill>
                <a:latin typeface="Maven Pro"/>
              </a:rPr>
              <a:t> observed in descriptive data. </a:t>
            </a:r>
          </a:p>
          <a:p>
            <a:pPr marL="514350" lvl="1" indent="-514350">
              <a:lnSpc>
                <a:spcPct val="200000"/>
              </a:lnSpc>
              <a:buFont typeface="+mj-lt"/>
              <a:buAutoNum type="arabicPeriod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KEY PERFORMANCE INDICATORS (KPIs)</a:t>
            </a:r>
          </a:p>
          <a:p>
            <a:pPr marL="971550" lvl="2" indent="-514350">
              <a:buFont typeface="Arial" panose="020B0604020202020204" pitchFamily="34" charset="0"/>
              <a:buChar char="•"/>
            </a:pPr>
            <a:r>
              <a:rPr lang="en-IN" i="1" dirty="0">
                <a:solidFill>
                  <a:srgbClr val="252930"/>
                </a:solidFill>
                <a:latin typeface="Maven Pro"/>
              </a:rPr>
              <a:t>KPIs show the outcomes we are trying to explain</a:t>
            </a:r>
            <a:r>
              <a:rPr lang="en-IN" i="1" dirty="0"/>
              <a:t>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D5DF2DB-35B3-BB4E-CD07-20E036DCA2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002946"/>
              </p:ext>
            </p:extLst>
          </p:nvPr>
        </p:nvGraphicFramePr>
        <p:xfrm>
          <a:off x="629454" y="2846831"/>
          <a:ext cx="11188766" cy="313042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34751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5236143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2617872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067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Extension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485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Revenue Drop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Compare to previous periods → identify time, location, product category, or customer segment causing drop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Understand source of revenue decline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485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Basket Size Change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Segment by customer, category, store → find reason for drop in quantity per transaction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Identify changing customer behavior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44818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💳 Change in Payment Method Share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Shift in method usage → look at payment failure, preferences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Discover friction in checkout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485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🛒 Product Demand Shift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Drop/increase in sales by product/category → seasonal factors, pricing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planning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485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📈 Change in Average Selling Price (ASP)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ASP = Revenue / Quantity → understand price sensitivity or discount effect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Track discount impact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753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1DB3E-45DA-DE23-6057-A9F0C5B19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56A5B7-1EAD-80A3-D7BC-03969F58038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BUISNESS CONTEXT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8AD2CC4E-DFD7-2E38-1EC1-740D4F6409A9}"/>
              </a:ext>
            </a:extLst>
          </p:cNvPr>
          <p:cNvSpPr txBox="1"/>
          <p:nvPr/>
        </p:nvSpPr>
        <p:spPr>
          <a:xfrm>
            <a:off x="325317" y="1938847"/>
            <a:ext cx="5238086" cy="29803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rgbClr val="252930"/>
                </a:solidFill>
                <a:latin typeface="Maven Pro"/>
              </a:rPr>
              <a:t>The business is a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multi-channel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 retail operation with a presence across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various states 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and regions in India.</a:t>
            </a:r>
          </a:p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endParaRPr lang="en-US" sz="2400" dirty="0">
              <a:solidFill>
                <a:srgbClr val="252930"/>
              </a:solidFill>
              <a:latin typeface="Maven Pro"/>
            </a:endParaRPr>
          </a:p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rgbClr val="252930"/>
                </a:solidFill>
                <a:latin typeface="Maven Pro"/>
              </a:rPr>
              <a:t>It sells a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diverse range 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of products, including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Electronics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,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Home Appliances, Furniture, Baby products, 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and more.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2A04ED64-B8D3-9E1B-5C05-C8744F7B0318}"/>
              </a:ext>
            </a:extLst>
          </p:cNvPr>
          <p:cNvSpPr txBox="1"/>
          <p:nvPr/>
        </p:nvSpPr>
        <p:spPr>
          <a:xfrm>
            <a:off x="6628597" y="1943016"/>
            <a:ext cx="5238086" cy="29803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rgbClr val="252930"/>
                </a:solidFill>
                <a:latin typeface="Maven Pro"/>
              </a:rPr>
              <a:t>Sales channels include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In-store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 purchases,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Phone Delivery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, and an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Online platform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.</a:t>
            </a:r>
          </a:p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endParaRPr lang="en-US" sz="2400" dirty="0">
              <a:solidFill>
                <a:srgbClr val="252930"/>
              </a:solidFill>
              <a:latin typeface="Maven Pro"/>
            </a:endParaRPr>
          </a:p>
          <a:p>
            <a:pPr marL="469888" indent="-457189" algn="just">
              <a:spcBef>
                <a:spcPts val="125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rgbClr val="252930"/>
                </a:solidFill>
                <a:latin typeface="Maven Pro"/>
              </a:rPr>
              <a:t>The business tracks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customer information, order details, payments,</a:t>
            </a:r>
            <a:r>
              <a:rPr lang="en-US" sz="2400" dirty="0">
                <a:solidFill>
                  <a:srgbClr val="252930"/>
                </a:solidFill>
                <a:latin typeface="Maven Pro"/>
              </a:rPr>
              <a:t> and </a:t>
            </a:r>
            <a:r>
              <a:rPr lang="en-US" sz="2400" b="1" dirty="0">
                <a:solidFill>
                  <a:srgbClr val="252930"/>
                </a:solidFill>
                <a:latin typeface="Maven Pro"/>
              </a:rPr>
              <a:t>post-purchase customer satisfaction.</a:t>
            </a:r>
          </a:p>
        </p:txBody>
      </p:sp>
    </p:spTree>
    <p:extLst>
      <p:ext uri="{BB962C8B-B14F-4D97-AF65-F5344CB8AC3E}">
        <p14:creationId xmlns:p14="http://schemas.microsoft.com/office/powerpoint/2010/main" val="8782210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B328F-DD50-5539-51AF-63655175B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F2A9A3-1D0D-2718-9D06-149E9ECD9A48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(2/6)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C9DA1F-1BE2-7A77-FE0A-B27BA050F3A8}"/>
              </a:ext>
            </a:extLst>
          </p:cNvPr>
          <p:cNvSpPr txBox="1"/>
          <p:nvPr/>
        </p:nvSpPr>
        <p:spPr>
          <a:xfrm>
            <a:off x="557463" y="1103172"/>
            <a:ext cx="11040979" cy="989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RESULT AREAS (KRAs)</a:t>
            </a:r>
          </a:p>
          <a:p>
            <a:pPr marL="914400" lvl="1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i="1" dirty="0">
                <a:solidFill>
                  <a:srgbClr val="252930"/>
                </a:solidFill>
                <a:latin typeface="Maven Pro"/>
              </a:rPr>
              <a:t>KRAs are functional areas where root cause analysis is needed</a:t>
            </a:r>
            <a:r>
              <a:rPr lang="en-IN" sz="2000" i="1" dirty="0"/>
              <a:t>.</a:t>
            </a:r>
            <a:endParaRPr lang="en-IN" sz="2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4F0684-F3F8-2383-33F2-E7C350C7B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8785584"/>
              </p:ext>
            </p:extLst>
          </p:nvPr>
        </p:nvGraphicFramePr>
        <p:xfrm>
          <a:off x="956111" y="2333171"/>
          <a:ext cx="10642331" cy="3184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748255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36893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657183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Metrics/Variables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🧍‍♀️ Customer Engagement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is customer retention dropping?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Recency, Frequency, Spend, Satisfaction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📦 Product Performance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did a top product’s sales drop?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quantity, MRP, category, review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🏪 Store Efficiency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are certain stores underperforming?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location, order volume, satisfaction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Invoice Trends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low/high orders during particular hours?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lang="en-IN" sz="16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🕒 Sales Timing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low sales during particular hours?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quantity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19924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DF552-D4DA-F474-FD06-658A3AE5A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266BC5-DA9B-EC8F-9B9B-B04E0F02FD0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(3/6)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55FF16-46FF-AD79-0DFB-773EBF5B5136}"/>
              </a:ext>
            </a:extLst>
          </p:cNvPr>
          <p:cNvSpPr txBox="1"/>
          <p:nvPr/>
        </p:nvSpPr>
        <p:spPr>
          <a:xfrm>
            <a:off x="542624" y="1134547"/>
            <a:ext cx="11055818" cy="589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KEY RISK INDICATORS (KRIs)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866B4D2-9C81-6CCC-D9BF-0CF5C7C785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606045"/>
              </p:ext>
            </p:extLst>
          </p:nvPr>
        </p:nvGraphicFramePr>
        <p:xfrm>
          <a:off x="760396" y="1977038"/>
          <a:ext cx="10953548" cy="327411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108960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703456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141132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Measures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Root Cause Analysis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📉 Sudden Revenue Drop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Change-point detection in time series, split by store/product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Pinpoint exact drop 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❌ High Return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Return Reason Analysis, Product/Customer-specific return ratios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 defects, wrong sizing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🎯 Promotions Not Driving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Campaign effectiveness = Lift in sales / Cost of promotion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Identify ineffective discounting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📉 Declining Customer 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 series of unique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  <a:endParaRPr lang="en-IN" sz="1600" b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Drop in new or repeat customers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dirty="0"/>
                        <a:t>🧾 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Outlier Discounts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Z-score or IQR to find unusually high discounts → employee misuse or pricing errors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Reduce margin leakage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24872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86D52-BDA7-06BA-8C59-2A7D7F7FB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A6FDC5-F8A3-0F82-5FF1-F888750FAE6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(4/6)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865AD1-4C0F-32C4-04E0-BE04FAD5F6D4}"/>
              </a:ext>
            </a:extLst>
          </p:cNvPr>
          <p:cNvSpPr txBox="1"/>
          <p:nvPr/>
        </p:nvSpPr>
        <p:spPr>
          <a:xfrm>
            <a:off x="532196" y="1122422"/>
            <a:ext cx="111276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IMPORTANT VARIABLES FOR DIAGNOSTIC ANALYSIS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A96A4DE-6536-36AA-01E6-4C03FF887C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016958"/>
              </p:ext>
            </p:extLst>
          </p:nvPr>
        </p:nvGraphicFramePr>
        <p:xfrm>
          <a:off x="1054635" y="1825381"/>
          <a:ext cx="8522503" cy="362589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793310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729193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</a:tblGrid>
              <a:tr h="3718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Role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1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  <a:endParaRPr lang="en-IN" sz="1600" b="1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Transaction/customer identification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channel, </a:t>
                      </a:r>
                      <a:r>
                        <a:rPr lang="en-IN" sz="1600" b="1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payment_type</a:t>
                      </a:r>
                      <a:endParaRPr lang="en-IN" sz="1600" b="1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Behavioral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segment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MRP, discount, total_amount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Pricing logic validation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product_id, 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Sales trends and consistency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469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customer_state, seller_state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Regional mismatch detection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57019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customer_satisfaction_score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proxy for quality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  <a:tr h="3222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Date validity and trend analysis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9797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54102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58035-E924-216C-1C61-A17E450A8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9406F9-7CCB-8F94-43E8-5FBD94A42F3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(5/6)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0BD6D7-70E0-435C-E205-15FB90BDE605}"/>
              </a:ext>
            </a:extLst>
          </p:cNvPr>
          <p:cNvSpPr txBox="1"/>
          <p:nvPr/>
        </p:nvSpPr>
        <p:spPr>
          <a:xfrm>
            <a:off x="590550" y="996154"/>
            <a:ext cx="11010900" cy="589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5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DIAGNOSTIC ANALYSIS TECHNIQUES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76A71C3-E986-AF2B-AACB-BEB0E7197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6526812"/>
              </p:ext>
            </p:extLst>
          </p:nvPr>
        </p:nvGraphicFramePr>
        <p:xfrm>
          <a:off x="1145407" y="1825380"/>
          <a:ext cx="10347158" cy="380028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284754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059321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03083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3593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Technique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4539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📊 Time-over-Time Comparison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Compare same metric across periods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 drop from Jan to Feb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491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🪜 Drill-Down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Break metrics by subcategories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Revenue ↓ → store-wise → product-wise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4539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🔎 Outlier Detection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Spot abnormal patterns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 &gt; 1000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491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🔄 Before vs After Comparison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Assess impact of changes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Before/after promotion or new pricing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4539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🔬 Correlation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Find relationships between variables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↑ vs sales ↑?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5510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📚 Classification Tree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Root cause of low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Which variables explain satisfaction &lt; 3?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  <a:tr h="3114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📈 Trend Decomposition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Split into trend, seasonality, noise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Sales fluctuations over 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9797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5606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3A465-9EE8-798C-D712-65EC8B9F9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1429E8-6847-2B10-7B5E-4705D5AB1E7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DIAGNOSTIC ANALYSIS (6/6)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F8BBCE-9A0D-98FC-7923-6939799364E5}"/>
              </a:ext>
            </a:extLst>
          </p:cNvPr>
          <p:cNvSpPr txBox="1"/>
          <p:nvPr/>
        </p:nvSpPr>
        <p:spPr>
          <a:xfrm>
            <a:off x="565853" y="996154"/>
            <a:ext cx="10926711" cy="589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SAMPLE DIAGNOSTIC QUESTIONS &amp; ANALYSIS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758E02-C2C5-CB13-32AE-E7CB0B611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94143"/>
              </p:ext>
            </p:extLst>
          </p:nvPr>
        </p:nvGraphicFramePr>
        <p:xfrm>
          <a:off x="1022685" y="1836580"/>
          <a:ext cx="10469879" cy="327411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597441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3870007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02431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Question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Metric Involved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Insight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did sales drop last month?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store_id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</a:t>
                      </a:r>
                      <a:endParaRPr lang="en-IN" sz="1600" b="0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 X had inventory issue, Product Y sales dropped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is </a:t>
                      </a:r>
                      <a:r>
                        <a:rPr lang="en-IN" sz="1600" b="1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Avg</a:t>
                      </a: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Basket Size low in Region A?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quantity, channel,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product_category</a:t>
                      </a:r>
                      <a:endParaRPr lang="en-IN" sz="1600" b="0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Low upselling or seasonal product unavailability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is Store B underperforming?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 volume, satisfaction,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High complaints, few repeat customers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is discount not increasing sales?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discount, 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High discount on non-popular products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Why are there zero payment orders?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payment_value</a:t>
                      </a: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  <a:endParaRPr lang="en-IN" sz="1600" b="0" i="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System issue or fraud flag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56915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32530-29AD-66AE-2137-9326DE860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E72644-D710-DC93-F763-8E9B9F40A6B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PREDICTIVE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A3D4C4-4451-BB34-84DC-14700C6B14CA}"/>
              </a:ext>
            </a:extLst>
          </p:cNvPr>
          <p:cNvSpPr txBox="1"/>
          <p:nvPr/>
        </p:nvSpPr>
        <p:spPr>
          <a:xfrm>
            <a:off x="507332" y="1040322"/>
            <a:ext cx="11194582" cy="12815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GOAL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: Anticipate future outcomes using historical data.</a:t>
            </a: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PREDICTIVE KPIs &amp; MODELS</a:t>
            </a:r>
            <a:r>
              <a:rPr lang="en-IN" sz="2400" b="1" dirty="0">
                <a:solidFill>
                  <a:srgbClr val="252930"/>
                </a:solidFill>
                <a:latin typeface="Maven Pro"/>
              </a:rPr>
              <a:t>:</a:t>
            </a:r>
            <a:endParaRPr lang="en-IN" sz="2400" dirty="0">
              <a:solidFill>
                <a:srgbClr val="252930"/>
              </a:solidFill>
              <a:latin typeface="Maven Pro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20342D1-D3D1-8F94-10BD-F0D62799BE7E}"/>
              </a:ext>
            </a:extLst>
          </p:cNvPr>
          <p:cNvGraphicFramePr>
            <a:graphicFrameLocks noGrp="1"/>
          </p:cNvGraphicFramePr>
          <p:nvPr/>
        </p:nvGraphicFramePr>
        <p:xfrm>
          <a:off x="980975" y="2454598"/>
          <a:ext cx="10720939" cy="368059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99109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2974207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2983831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  <a:gridCol w="2663792">
                  <a:extLst>
                    <a:ext uri="{9D8B030D-6E8A-4147-A177-3AD203B41FA5}">
                      <a16:colId xmlns:a16="http://schemas.microsoft.com/office/drawing/2014/main" val="13383851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Prediction 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Input Variables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Use Case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📈 Sales Forecast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 Series (ARIMA, Prophet, LSTM)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endParaRPr lang="en-IN" sz="160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&amp; revenue planning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💳 Customer Churn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Classification (Logistic,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XGBoost</a:t>
                      </a: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RFM, channel, recency,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Targeted retention campaigns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Product Demand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 category, time, promotion, past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&amp; procurement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🧺 Basket 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Recommendation Engine (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Apriori</a:t>
                      </a: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, ML models)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customer_id, product_id, frequency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Cross-selling &amp; personalization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📊 Satisfaction Score 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Regression or classification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Product, store, payment, delivery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Quality &amp; service alerts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41923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💰 Discount 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Price Elasticity (regression)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MRP, discount %, quantity sold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Dynamic pricing decisions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44468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1EEB5-2228-1137-A11B-244DC655A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3997DC-9CC1-8EFF-9FD8-391BE80DD329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PRESCRIPTIVE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C26506-9D28-D14D-66C7-E9830FA173C4}"/>
              </a:ext>
            </a:extLst>
          </p:cNvPr>
          <p:cNvSpPr txBox="1"/>
          <p:nvPr/>
        </p:nvSpPr>
        <p:spPr>
          <a:xfrm>
            <a:off x="490086" y="1209427"/>
            <a:ext cx="11211827" cy="146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GOAL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: Suggest the best possible decision based on predicted outcomes and business constraints. </a:t>
            </a:r>
          </a:p>
          <a:p>
            <a:pPr lvl="1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PRESCRIPTIVE KPIs &amp; TECHNIQUES: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D72F741-8F49-1B7E-8F9A-ACE5D2E0E035}"/>
              </a:ext>
            </a:extLst>
          </p:cNvPr>
          <p:cNvGraphicFramePr>
            <a:graphicFrameLocks noGrp="1"/>
          </p:cNvGraphicFramePr>
          <p:nvPr/>
        </p:nvGraphicFramePr>
        <p:xfrm>
          <a:off x="1025192" y="2836645"/>
          <a:ext cx="10676722" cy="309556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89375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25600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61747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Use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Optimization 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Output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📦 Inventory Allocation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Linear programming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Units per store per SKU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💸 Discount Optimization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What-if analysis, price elasticity 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Best discount % per product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🧑‍🤝‍🧑 Customer Targeting for Promotion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Uplift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modeling</a:t>
                      </a:r>
                      <a:endParaRPr lang="en-IN" sz="160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Target list with expected ROI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⏰ Staff Scheduling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Constraint optimization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Staff per store per time slot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🚚 Delivery Route Optimization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TSP or Reinforcement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Fastest/cheapest delivery plan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37695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96831-AD0E-0B92-C2CC-7C4D49B51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DB6E6F-5BDB-731C-9953-B8CBDF7286DB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COGNITIVE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452E1-4D1B-1FA4-CFF4-4AD754ED5769}"/>
              </a:ext>
            </a:extLst>
          </p:cNvPr>
          <p:cNvSpPr txBox="1"/>
          <p:nvPr/>
        </p:nvSpPr>
        <p:spPr>
          <a:xfrm>
            <a:off x="535806" y="1087264"/>
            <a:ext cx="10917856" cy="146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GOAL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: Use AI and human-like reasoning (NLP, vision, voice) to extract insights from unstructured data. </a:t>
            </a: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COGNITIVE USE CASES:</a:t>
            </a:r>
            <a:endParaRPr lang="en-IN" sz="2400" dirty="0">
              <a:solidFill>
                <a:srgbClr val="252930"/>
              </a:solidFill>
              <a:latin typeface="Maven Pro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4B5E0E2-A2CA-713F-1921-7045DB047CCF}"/>
              </a:ext>
            </a:extLst>
          </p:cNvPr>
          <p:cNvGraphicFramePr>
            <a:graphicFrameLocks noGrp="1"/>
          </p:cNvGraphicFramePr>
          <p:nvPr/>
        </p:nvGraphicFramePr>
        <p:xfrm>
          <a:off x="1055569" y="2675662"/>
          <a:ext cx="10504371" cy="309556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334662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3533472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636237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Data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Technique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Insight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📝 Customer Reviews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NLP Sentiment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Detect product issues, service feedback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🧾 Support Tickets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Topic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Modeling</a:t>
                      </a: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(LDA, BERT)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Common complaint categories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📷 Product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Computer Vision (CNN)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Identify defects, tag attributes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🧠 Chatbot Logs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Intent Recognition (NLP)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Automate customer service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🗣️ Voice/Call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Speech-to-Text + Sentiment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Quality assurance for call </a:t>
                      </a:r>
                      <a:r>
                        <a:rPr lang="en-IN" sz="160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centers</a:t>
                      </a:r>
                      <a:endParaRPr lang="en-IN" sz="1600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85270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ECAE0-3512-B577-AC36-2A5D182EC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E0D8B7-D116-6498-E206-7A61493547E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REAL-TIME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5F1639-3390-E551-85B9-FDF71AC56573}"/>
              </a:ext>
            </a:extLst>
          </p:cNvPr>
          <p:cNvSpPr txBox="1"/>
          <p:nvPr/>
        </p:nvSpPr>
        <p:spPr>
          <a:xfrm>
            <a:off x="434741" y="1139989"/>
            <a:ext cx="9238648" cy="1096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GOAL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: </a:t>
            </a:r>
            <a:r>
              <a:rPr lang="en-IN" sz="2400" dirty="0"/>
              <a:t> </a:t>
            </a:r>
            <a:r>
              <a:rPr lang="en-IN" sz="2400" dirty="0">
                <a:solidFill>
                  <a:srgbClr val="252930"/>
                </a:solidFill>
                <a:latin typeface="Maven Pro"/>
              </a:rPr>
              <a:t>Monitor and respond to events immediately</a:t>
            </a:r>
            <a:r>
              <a:rPr lang="en-IN" sz="2400" dirty="0"/>
              <a:t>. </a:t>
            </a:r>
            <a:endParaRPr lang="en-IN" sz="2400" dirty="0">
              <a:solidFill>
                <a:srgbClr val="252930"/>
              </a:solidFill>
              <a:latin typeface="Maven Pro"/>
            </a:endParaRPr>
          </a:p>
          <a:p>
            <a:pPr lvl="1" indent="-45720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400" b="1" dirty="0">
                <a:solidFill>
                  <a:srgbClr val="252930"/>
                </a:solidFill>
                <a:latin typeface="Maven Pro Bold"/>
              </a:rPr>
              <a:t>REAL-TIME KPIs &amp; SYTEMS: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A56CCAB-AD12-357A-108C-972E74D8CDBB}"/>
              </a:ext>
            </a:extLst>
          </p:cNvPr>
          <p:cNvGraphicFramePr>
            <a:graphicFrameLocks noGrp="1"/>
          </p:cNvGraphicFramePr>
          <p:nvPr/>
        </p:nvGraphicFramePr>
        <p:xfrm>
          <a:off x="909688" y="2457249"/>
          <a:ext cx="10746506" cy="309556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411529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4253218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  <a:gridCol w="3081759">
                  <a:extLst>
                    <a:ext uri="{9D8B030D-6E8A-4147-A177-3AD203B41FA5}">
                      <a16:colId xmlns:a16="http://schemas.microsoft.com/office/drawing/2014/main" val="3302678863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KPI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Source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⚠️ Fraud Detection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Streaming payment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Block suspicious transactions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🛍️ Live Orders per Minute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Transaction stream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Capacity planning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📉 Stock Alerts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Inventory sensor feed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Trigger reorder/restock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⏳ Wait Time Estimation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POS system logs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Dynamic staff allocation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🚀 Real-Time Recommendations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Browsing/clickstream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Improve conversions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77438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96792F-A047-5E75-6B2F-22D073BAD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0EF77A-642A-5FC5-9807-BA235717D4B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(1/12)</a:t>
            </a:r>
          </a:p>
        </p:txBody>
      </p:sp>
      <p:pic>
        <p:nvPicPr>
          <p:cNvPr id="4" name="Picture 3" descr="A white sheet with black text&#10;&#10;AI-generated content may be incorrect.">
            <a:extLst>
              <a:ext uri="{FF2B5EF4-FFF2-40B4-BE49-F238E27FC236}">
                <a16:creationId xmlns:a16="http://schemas.microsoft.com/office/drawing/2014/main" id="{4C157380-6B83-081F-3E6C-49DA7039E84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83" y="1604865"/>
            <a:ext cx="11396433" cy="46048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746D42-5D00-EC18-14AA-F4FB892BB2F8}"/>
              </a:ext>
            </a:extLst>
          </p:cNvPr>
          <p:cNvSpPr txBox="1"/>
          <p:nvPr/>
        </p:nvSpPr>
        <p:spPr>
          <a:xfrm>
            <a:off x="397782" y="1073377"/>
            <a:ext cx="113964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CUSTOMER BEHAVIOUR ANALYSIS:</a:t>
            </a:r>
            <a:endParaRPr lang="en-IN" sz="2000" dirty="0">
              <a:solidFill>
                <a:srgbClr val="252930"/>
              </a:solidFill>
              <a:latin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2110197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4C25C-80FE-4E2F-2059-7072E69B7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17F6DD-72C5-18C8-75AC-9B5635F89D95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BUSINESS</a:t>
            </a:r>
            <a:r>
              <a:rPr lang="en-US" sz="48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PROBLEM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F26753C8-1AC3-AC17-11E3-AEC7C1E0C7FD}"/>
              </a:ext>
            </a:extLst>
          </p:cNvPr>
          <p:cNvSpPr/>
          <p:nvPr/>
        </p:nvSpPr>
        <p:spPr>
          <a:xfrm>
            <a:off x="553378" y="1390344"/>
            <a:ext cx="5212155" cy="4407341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  <p:txBody>
          <a:bodyPr anchor="ctr"/>
          <a:lstStyle/>
          <a:p>
            <a:pPr marL="460375" indent="-457200">
              <a:lnSpc>
                <a:spcPct val="150000"/>
              </a:lnSpc>
              <a:spcBef>
                <a:spcPts val="125"/>
              </a:spcBef>
              <a:buSzPct val="83582"/>
              <a:buFont typeface="Wingdings" pitchFamily="2" charset="2"/>
              <a:buChar char="Ø"/>
              <a:tabLst>
                <a:tab pos="354330" algn="l"/>
              </a:tabLst>
            </a:pPr>
            <a:r>
              <a:rPr lang="en-IN" sz="3200" b="1" dirty="0">
                <a:solidFill>
                  <a:srgbClr val="252930"/>
                </a:solidFill>
                <a:latin typeface="Maven Pro"/>
              </a:rPr>
              <a:t>Limited Customer Insights </a:t>
            </a:r>
          </a:p>
          <a:p>
            <a:pPr marL="803275" lvl="2" indent="-342900">
              <a:spcBef>
                <a:spcPts val="125"/>
              </a:spcBef>
              <a:buSzPct val="83582"/>
              <a:buFont typeface="Courier New" panose="02070309020205020404" pitchFamily="49" charset="0"/>
              <a:buChar char="o"/>
              <a:tabLst>
                <a:tab pos="354330" algn="l"/>
              </a:tabLst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Difficulty in segmenting customers, understanding purchasing behaviour, and improving satisfaction</a:t>
            </a:r>
          </a:p>
          <a:p>
            <a:pPr marL="803275" lvl="2" indent="-342900">
              <a:spcBef>
                <a:spcPts val="125"/>
              </a:spcBef>
              <a:buSzPct val="83582"/>
              <a:buFont typeface="Courier New" panose="02070309020205020404" pitchFamily="49" charset="0"/>
              <a:buChar char="o"/>
              <a:tabLst>
                <a:tab pos="354330" algn="l"/>
              </a:tabLst>
            </a:pPr>
            <a:endParaRPr lang="en-IN" sz="2000" dirty="0">
              <a:solidFill>
                <a:srgbClr val="252930"/>
              </a:solidFill>
              <a:latin typeface="Maven Pro"/>
            </a:endParaRPr>
          </a:p>
          <a:p>
            <a:pPr marL="460375" indent="-457200">
              <a:spcBef>
                <a:spcPts val="125"/>
              </a:spcBef>
              <a:buSzPct val="83582"/>
              <a:buFont typeface="Wingdings" pitchFamily="2" charset="2"/>
              <a:buChar char="Ø"/>
              <a:tabLst>
                <a:tab pos="354330" algn="l"/>
              </a:tabLst>
            </a:pPr>
            <a:r>
              <a:rPr lang="en-IN" sz="3200" b="1" dirty="0">
                <a:solidFill>
                  <a:srgbClr val="252930"/>
                </a:solidFill>
                <a:latin typeface="Maven Pro"/>
              </a:rPr>
              <a:t>Unoptimized Product Performance</a:t>
            </a:r>
          </a:p>
          <a:p>
            <a:pPr marL="917575" lvl="2" indent="-457200">
              <a:spcBef>
                <a:spcPts val="125"/>
              </a:spcBef>
              <a:buSzPct val="83582"/>
              <a:buFont typeface="Courier New" panose="02070309020205020404" pitchFamily="49" charset="0"/>
              <a:buChar char="o"/>
              <a:tabLst>
                <a:tab pos="354330" algn="l"/>
              </a:tabLst>
            </a:pPr>
            <a:r>
              <a:rPr lang="en-IN" sz="2000" dirty="0">
                <a:solidFill>
                  <a:srgbClr val="252930"/>
                </a:solidFill>
                <a:latin typeface="Maven Pro"/>
              </a:rPr>
              <a:t>Lack of clarity on best-selling products, slow-moving inventory, and cross-selling opportunities.</a:t>
            </a:r>
          </a:p>
        </p:txBody>
      </p:sp>
      <p:grpSp>
        <p:nvGrpSpPr>
          <p:cNvPr id="9" name="Group 2">
            <a:extLst>
              <a:ext uri="{FF2B5EF4-FFF2-40B4-BE49-F238E27FC236}">
                <a16:creationId xmlns:a16="http://schemas.microsoft.com/office/drawing/2014/main" id="{549C04A0-74DB-A640-11AA-F7D105D929E7}"/>
              </a:ext>
            </a:extLst>
          </p:cNvPr>
          <p:cNvGrpSpPr/>
          <p:nvPr/>
        </p:nvGrpSpPr>
        <p:grpSpPr>
          <a:xfrm>
            <a:off x="6277585" y="1259282"/>
            <a:ext cx="5361037" cy="4538403"/>
            <a:chOff x="0" y="-38100"/>
            <a:chExt cx="1836416" cy="1319319"/>
          </a:xfrm>
        </p:grpSpPr>
        <p:sp>
          <p:nvSpPr>
            <p:cNvPr id="10" name="Freeform 3">
              <a:extLst>
                <a:ext uri="{FF2B5EF4-FFF2-40B4-BE49-F238E27FC236}">
                  <a16:creationId xmlns:a16="http://schemas.microsoft.com/office/drawing/2014/main" id="{4BEFFF24-C97D-B0AF-2097-3959D2A44548}"/>
                </a:ext>
              </a:extLst>
            </p:cNvPr>
            <p:cNvSpPr/>
            <p:nvPr/>
          </p:nvSpPr>
          <p:spPr>
            <a:xfrm>
              <a:off x="51000" y="0"/>
              <a:ext cx="1785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  <a:ln>
              <a:noFill/>
            </a:ln>
          </p:spPr>
          <p:txBody>
            <a:bodyPr anchor="ctr"/>
            <a:lstStyle/>
            <a:p>
              <a:pPr marL="460375" indent="-457200"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3200" b="1" dirty="0">
                  <a:solidFill>
                    <a:srgbClr val="252930"/>
                  </a:solidFill>
                  <a:latin typeface="Maven Pro"/>
                </a:rPr>
                <a:t>Inefficient Store &amp; Channel Performance</a:t>
              </a:r>
            </a:p>
            <a:p>
              <a:pPr marL="953135" indent="-342900">
                <a:spcBef>
                  <a:spcPts val="5"/>
                </a:spcBef>
                <a:buFont typeface="Courier New" panose="02070309020205020404" pitchFamily="49" charset="0"/>
                <a:buChar char="o"/>
              </a:pPr>
              <a:r>
                <a:rPr lang="en-IN" sz="2000" dirty="0">
                  <a:solidFill>
                    <a:srgbClr val="252930"/>
                  </a:solidFill>
                  <a:latin typeface="Maven Pro"/>
                </a:rPr>
                <a:t>Need to assess store-level sales, regional demand variations, and the impact of different sales channels</a:t>
              </a:r>
              <a:r>
                <a:rPr lang="en-IN" sz="2000" dirty="0">
                  <a:solidFill>
                    <a:srgbClr val="323232"/>
                  </a:solidFill>
                  <a:cs typeface="Lucida Sans Unicode"/>
                </a:rPr>
                <a:t>.</a:t>
              </a:r>
            </a:p>
            <a:p>
              <a:pPr marL="1067435" lvl="1">
                <a:spcBef>
                  <a:spcPts val="5"/>
                </a:spcBef>
              </a:pPr>
              <a:endParaRPr lang="en-IN" sz="2000" dirty="0">
                <a:cs typeface="Trebuchet MS"/>
              </a:endParaRPr>
            </a:p>
            <a:p>
              <a:pPr marL="460375" indent="-457200">
                <a:lnSpc>
                  <a:spcPct val="10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3200" b="1" dirty="0">
                  <a:solidFill>
                    <a:srgbClr val="252930"/>
                  </a:solidFill>
                  <a:latin typeface="Maven Pro"/>
                </a:rPr>
                <a:t>Sales Growth Challenges</a:t>
              </a:r>
            </a:p>
            <a:p>
              <a:pPr marL="953135" lvl="1" indent="-342900">
                <a:spcBef>
                  <a:spcPts val="5"/>
                </a:spcBef>
                <a:buFont typeface="Courier New" panose="02070309020205020404" pitchFamily="49" charset="0"/>
                <a:buChar char="o"/>
              </a:pPr>
              <a:r>
                <a:rPr lang="en-IN" sz="2000" dirty="0">
                  <a:solidFill>
                    <a:srgbClr val="252930"/>
                  </a:solidFill>
                  <a:latin typeface="Maven Pro"/>
                </a:rPr>
                <a:t>No clear strategy to increase revenue, optimize promotions, and enhance customer retention.</a:t>
              </a:r>
            </a:p>
          </p:txBody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5E56EDD8-D574-7BE7-8EA8-28C6B2DE00B7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71089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C3B0E-0200-6394-C801-FB8647670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18F2AC-CF39-E506-3161-CFB13F9A2F07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(2/12)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E10DE1-FFC9-5877-10CD-A77A57004B67}"/>
              </a:ext>
            </a:extLst>
          </p:cNvPr>
          <p:cNvSpPr txBox="1"/>
          <p:nvPr/>
        </p:nvSpPr>
        <p:spPr>
          <a:xfrm>
            <a:off x="401217" y="849086"/>
            <a:ext cx="8509702" cy="51398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000" b="1" dirty="0">
                <a:solidFill>
                  <a:srgbClr val="252930"/>
                </a:solidFill>
                <a:latin typeface="Maven Pro"/>
                <a:sym typeface="Arial"/>
              </a:rPr>
              <a:t>STAKEHOLDERS FOR THE CUSTOMER BEHAVIOUR ANALYSIS DASHBOARD: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Marketing Team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Understand customer demographics and </a:t>
            </a:r>
            <a:r>
              <a:rPr lang="en-IN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dirty="0">
                <a:solidFill>
                  <a:srgbClr val="252930"/>
                </a:solidFill>
                <a:latin typeface="Maven Pro"/>
              </a:rPr>
              <a:t>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Target campaigns based on repeat customers and segment trends.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Customer Relationship Management (CRM) Team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Focus on customer retention, loyalty, and satisfaction.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Identify and reward high-value customers.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Sales Team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Monitor customer purchase </a:t>
            </a:r>
            <a:r>
              <a:rPr lang="en-IN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dirty="0">
                <a:solidFill>
                  <a:srgbClr val="252930"/>
                </a:solidFill>
                <a:latin typeface="Maven Pro"/>
              </a:rPr>
              <a:t> and potential upselling opportunities.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Product Team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Identify which customer segments prefer which categories and basket sizes.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Improve product bundling strategies.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CX (Customer Experience) Team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Track average ratings, understand pain points and improve experience.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Finance/Strategy Team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Estimate Customer Lifetime Value (CLV).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Evaluate acquisition vs retention cost </a:t>
            </a:r>
            <a:r>
              <a:rPr lang="en-IN" dirty="0" err="1">
                <a:solidFill>
                  <a:srgbClr val="252930"/>
                </a:solidFill>
                <a:latin typeface="Maven Pro"/>
              </a:rPr>
              <a:t>tradeoffs</a:t>
            </a:r>
            <a:r>
              <a:rPr lang="en-IN" sz="1600" dirty="0">
                <a:solidFill>
                  <a:srgbClr val="252930"/>
                </a:solidFill>
                <a:latin typeface="Maven Pro"/>
              </a:rPr>
              <a:t>.</a:t>
            </a:r>
            <a:endParaRPr lang="en-IN" dirty="0">
              <a:solidFill>
                <a:srgbClr val="252930"/>
              </a:solidFill>
              <a:latin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4688972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EDD446-B3E9-48D9-CC11-ACFEF5F6D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838DBD-A868-FA16-86CD-9C54EA840B0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Times New Roman" panose="02020603050405020304" pitchFamily="18" charset="0"/>
                <a:sym typeface="Maven Pro Bold"/>
              </a:rPr>
              <a:t>DASHBOARD (3/12)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AED7C2-DBEC-667B-3672-8769A75D02B0}"/>
              </a:ext>
            </a:extLst>
          </p:cNvPr>
          <p:cNvSpPr txBox="1"/>
          <p:nvPr/>
        </p:nvSpPr>
        <p:spPr>
          <a:xfrm>
            <a:off x="401217" y="895738"/>
            <a:ext cx="6804107" cy="6238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b="1" dirty="0"/>
              <a:t>📊 </a:t>
            </a:r>
            <a:r>
              <a:rPr lang="en-IN" sz="2000" b="1" dirty="0">
                <a:solidFill>
                  <a:srgbClr val="252930"/>
                </a:solidFill>
                <a:latin typeface="Maven Pro"/>
                <a:sym typeface="Arial"/>
              </a:rPr>
              <a:t>Key Insights From Customer Behaviour Analysis Dashboard: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8EFDC93-EA63-560F-91EF-274DEA5431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56483"/>
              </p:ext>
            </p:extLst>
          </p:nvPr>
        </p:nvGraphicFramePr>
        <p:xfrm>
          <a:off x="763891" y="1612182"/>
          <a:ext cx="10925476" cy="412737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4004052">
                  <a:extLst>
                    <a:ext uri="{9D8B030D-6E8A-4147-A177-3AD203B41FA5}">
                      <a16:colId xmlns:a16="http://schemas.microsoft.com/office/drawing/2014/main" val="1647177808"/>
                    </a:ext>
                  </a:extLst>
                </a:gridCol>
                <a:gridCol w="6921424">
                  <a:extLst>
                    <a:ext uri="{9D8B030D-6E8A-4147-A177-3AD203B41FA5}">
                      <a16:colId xmlns:a16="http://schemas.microsoft.com/office/drawing/2014/main" val="2341440288"/>
                    </a:ext>
                  </a:extLst>
                </a:gridCol>
              </a:tblGrid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Dashboard Element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Insights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3361444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KPIs (Total Cust, AOV, % Repeat Cust, etc.)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Snapshot of customer metrics: revenue per user, loyalty rate, satisfaction (ratings), engagement (basket size, categories)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255044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Column Chart (Top 10 Customers by Revenue)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Identify most valuable customers for loyalty rewards or upsell focus.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11619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Bar Chart (Cust per State)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Discover geographic distribution of customers.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250626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Donut Chart (Gender or Region)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Determine gender or region-wise customer base.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0026101"/>
                  </a:ext>
                </a:extLst>
              </a:tr>
              <a:tr h="22674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Line Chart (New Customer Trend)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Analyze</a:t>
                      </a: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customer acquisition over time—see the effect of campaigns, launches.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5079097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Pareto Chart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80/20 analysis—find if a small % of customers are driving most revenue.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3883394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Pie Chart (Cust Segment / Payment Method)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Understand segment preferences and popular payment modes.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795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9164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965FD-E783-3EA5-8913-415B607EF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C2CBD2-CAD6-58C3-F9EF-21F45EDC8CD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(4/12)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07238A-4951-78CC-FD49-556F5D6BD09A}"/>
              </a:ext>
            </a:extLst>
          </p:cNvPr>
          <p:cNvSpPr txBox="1"/>
          <p:nvPr/>
        </p:nvSpPr>
        <p:spPr>
          <a:xfrm>
            <a:off x="401217" y="867742"/>
            <a:ext cx="10513263" cy="626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b="1" dirty="0">
                <a:solidFill>
                  <a:srgbClr val="252930"/>
                </a:solidFill>
                <a:latin typeface="Maven Pro"/>
              </a:rPr>
              <a:t>💡 Strategic Suggestions &amp; Recommended Actions</a:t>
            </a:r>
            <a:r>
              <a:rPr lang="en-IN" sz="2000" b="1" dirty="0">
                <a:solidFill>
                  <a:srgbClr val="252930"/>
                </a:solidFill>
                <a:latin typeface="Maven Pro"/>
                <a:sym typeface="Arial"/>
              </a:rPr>
              <a:t> From Customer Behaviour Analysis Dashboard: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69285E1-F321-BF8C-8CEE-C62B25BA7D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092028"/>
              </p:ext>
            </p:extLst>
          </p:nvPr>
        </p:nvGraphicFramePr>
        <p:xfrm>
          <a:off x="773221" y="1596932"/>
          <a:ext cx="11048664" cy="4180967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147261">
                  <a:extLst>
                    <a:ext uri="{9D8B030D-6E8A-4147-A177-3AD203B41FA5}">
                      <a16:colId xmlns:a16="http://schemas.microsoft.com/office/drawing/2014/main" val="1647177808"/>
                    </a:ext>
                  </a:extLst>
                </a:gridCol>
                <a:gridCol w="8901403">
                  <a:extLst>
                    <a:ext uri="{9D8B030D-6E8A-4147-A177-3AD203B41FA5}">
                      <a16:colId xmlns:a16="http://schemas.microsoft.com/office/drawing/2014/main" val="2341440288"/>
                    </a:ext>
                  </a:extLst>
                </a:gridCol>
              </a:tblGrid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Action 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Suggested 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3361444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Customer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Focus on increasing % Repeat Customers with loyalty programs, win-back campaigns.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255044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Targeted Campaigns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Use slicers like Gender, Region, Cust Segment to create segment-specific offers.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11619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Top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Use the Top 10 Revenue Customers chart to design exclusive VIP perks or personalized recommendations.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250626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Payment Preferences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Promote or simplify most used payment methods; troubleshoot unpopular ones.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0026101"/>
                  </a:ext>
                </a:extLst>
              </a:tr>
              <a:tr h="22674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Category Expansion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If </a:t>
                      </a:r>
                      <a:r>
                        <a:rPr lang="en-IN" sz="1600" b="0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categories per customer is low, promote cross-category offers/bundles.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5079097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Improve UX/Service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If ratings are low but basket size is high, there might be post-purchase service gaps.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3883394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Time-based Campaigns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Use day/time and weekday/weekend slicers to schedule campaigns during high-conversion windows.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79534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Customer Acquisition Strategy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Optimize ad spends during periods with low new customer acquisition (from Line Chart).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0303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7748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C7A03-0AA3-4236-7240-6A3E22F96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8A56A2-EC29-3601-26B2-875D5AFFD92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(5/12)</a:t>
            </a:r>
          </a:p>
        </p:txBody>
      </p:sp>
      <p:pic>
        <p:nvPicPr>
          <p:cNvPr id="3" name="Picture 2" descr="A white sheet with black text&#10;&#10;AI-generated content may be incorrect.">
            <a:extLst>
              <a:ext uri="{FF2B5EF4-FFF2-40B4-BE49-F238E27FC236}">
                <a16:creationId xmlns:a16="http://schemas.microsoft.com/office/drawing/2014/main" id="{1F4675E6-2CE1-B684-BB64-183D8C1CD10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26" y="1511559"/>
            <a:ext cx="11332689" cy="46993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2FBB6E-92FD-4F70-0479-11408623E2D5}"/>
              </a:ext>
            </a:extLst>
          </p:cNvPr>
          <p:cNvSpPr txBox="1"/>
          <p:nvPr/>
        </p:nvSpPr>
        <p:spPr>
          <a:xfrm>
            <a:off x="397782" y="989400"/>
            <a:ext cx="113964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ORDER-LEVEL ANALYSIS:</a:t>
            </a:r>
            <a:endParaRPr lang="en-IN" sz="2000" dirty="0">
              <a:solidFill>
                <a:srgbClr val="252930"/>
              </a:solidFill>
              <a:latin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22650968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F9CD3-C2FC-5C07-1FB4-9DDFAE775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C44026-EFCF-C8F2-C15E-2003689A088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(6/12)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DF3607-3211-9A1E-D134-07D1FAEF58A9}"/>
              </a:ext>
            </a:extLst>
          </p:cNvPr>
          <p:cNvSpPr txBox="1"/>
          <p:nvPr/>
        </p:nvSpPr>
        <p:spPr>
          <a:xfrm>
            <a:off x="401217" y="849084"/>
            <a:ext cx="7865679" cy="51706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000" b="1" dirty="0">
                <a:solidFill>
                  <a:srgbClr val="252930"/>
                </a:solidFill>
                <a:latin typeface="Maven Pro"/>
                <a:sym typeface="Arial"/>
              </a:rPr>
              <a:t>Stakeholders for the Order-Level Dashboard: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600" b="1" dirty="0">
                <a:solidFill>
                  <a:srgbClr val="252930"/>
                </a:solidFill>
                <a:latin typeface="Maven Pro"/>
                <a:sym typeface="Arial"/>
              </a:rPr>
              <a:t>Sales Team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To monitor order volumes, revenue, and discounts.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Understand which channels or regions are performing well.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600" b="1" dirty="0">
                <a:solidFill>
                  <a:srgbClr val="252930"/>
                </a:solidFill>
                <a:latin typeface="Maven Pro"/>
                <a:sym typeface="Arial"/>
              </a:rPr>
              <a:t>Marketing Team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To </a:t>
            </a:r>
            <a:r>
              <a:rPr lang="en-IN" sz="1600" dirty="0" err="1">
                <a:solidFill>
                  <a:srgbClr val="252930"/>
                </a:solidFill>
                <a:latin typeface="Maven Pro"/>
                <a:sym typeface="Arial"/>
              </a:rPr>
              <a:t>analyze</a:t>
            </a: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 impact of discounts and promotions.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Identify high-value customer segments for targeted campaigns.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600" b="1" dirty="0">
                <a:solidFill>
                  <a:srgbClr val="252930"/>
                </a:solidFill>
                <a:latin typeface="Maven Pro"/>
                <a:sym typeface="Arial"/>
              </a:rPr>
              <a:t>Operations/Logistics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To ensure resource allocation based on order volumes by time, region, or day.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Optimize delivery routes and warehouse operations.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600" b="1" dirty="0">
                <a:solidFill>
                  <a:srgbClr val="252930"/>
                </a:solidFill>
                <a:latin typeface="Maven Pro"/>
                <a:sym typeface="Arial"/>
              </a:rPr>
              <a:t>Customer Experience (CX) Team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Use ratings and basket size to understand satisfaction.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Improve post-purchase experience based on order trends.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600" b="1" dirty="0">
                <a:solidFill>
                  <a:srgbClr val="252930"/>
                </a:solidFill>
                <a:latin typeface="Maven Pro"/>
                <a:sym typeface="Arial"/>
              </a:rPr>
              <a:t>Finance Team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To track revenue, average order value (AOV), and price breakdowns.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Monitor cost-impact of discounts and payment method usage.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600" b="1" dirty="0">
                <a:solidFill>
                  <a:srgbClr val="252930"/>
                </a:solidFill>
                <a:latin typeface="Maven Pro"/>
                <a:sym typeface="Arial"/>
              </a:rPr>
              <a:t>Store Managers / Regional Heads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For performance comparison of stores/regions (via Tree Map and Bar Charts).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252930"/>
                </a:solidFill>
                <a:latin typeface="Maven Pro"/>
                <a:sym typeface="Arial"/>
              </a:rPr>
              <a:t>Make staffing or inventory decisions.</a:t>
            </a:r>
          </a:p>
        </p:txBody>
      </p:sp>
    </p:spTree>
    <p:extLst>
      <p:ext uri="{BB962C8B-B14F-4D97-AF65-F5344CB8AC3E}">
        <p14:creationId xmlns:p14="http://schemas.microsoft.com/office/powerpoint/2010/main" val="18200541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91609D-1E15-F4C8-6E96-31ED28D05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783BEE-96AD-7BA1-7CA2-0AB7375C064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(7/12)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94D1BA-1EF5-8954-889C-C3135381892B}"/>
              </a:ext>
            </a:extLst>
          </p:cNvPr>
          <p:cNvSpPr txBox="1"/>
          <p:nvPr/>
        </p:nvSpPr>
        <p:spPr>
          <a:xfrm>
            <a:off x="401217" y="858409"/>
            <a:ext cx="4942379" cy="6238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b="1" dirty="0"/>
              <a:t>📊 </a:t>
            </a:r>
            <a:r>
              <a:rPr lang="en-IN" sz="2000" b="1" dirty="0">
                <a:solidFill>
                  <a:srgbClr val="252930"/>
                </a:solidFill>
                <a:latin typeface="Maven Pro"/>
                <a:sym typeface="Arial"/>
              </a:rPr>
              <a:t>Key Insights from Order-Level Dashboard: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3852E4F-FA72-5ECD-4EA3-5F806868AE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9098642"/>
              </p:ext>
            </p:extLst>
          </p:nvPr>
        </p:nvGraphicFramePr>
        <p:xfrm>
          <a:off x="763891" y="1598883"/>
          <a:ext cx="10925476" cy="339585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293002">
                  <a:extLst>
                    <a:ext uri="{9D8B030D-6E8A-4147-A177-3AD203B41FA5}">
                      <a16:colId xmlns:a16="http://schemas.microsoft.com/office/drawing/2014/main" val="1647177808"/>
                    </a:ext>
                  </a:extLst>
                </a:gridCol>
                <a:gridCol w="8632474">
                  <a:extLst>
                    <a:ext uri="{9D8B030D-6E8A-4147-A177-3AD203B41FA5}">
                      <a16:colId xmlns:a16="http://schemas.microsoft.com/office/drawing/2014/main" val="2341440288"/>
                    </a:ext>
                  </a:extLst>
                </a:gridCol>
              </a:tblGrid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Dashboard Element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Insights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3361444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KPIs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Identify overall performance via metrics like Total Orders, Revenue, AOV, etc.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255044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Dual Axis Line Chart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Spot trends in order volume vs AOV over time (e.g., seasonal spikes, declining average order size).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11619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Waterfall Chart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Breakdown of order price—helpful for </a:t>
                      </a:r>
                      <a:r>
                        <a:rPr lang="en-IN" sz="1600" b="0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analyzing</a:t>
                      </a: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contribution of base price, taxes, shipping, discounts.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250626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Scatter 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Correlation between discount percentage and quantity purchased—find discount sweet spots.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0026101"/>
                  </a:ext>
                </a:extLst>
              </a:tr>
              <a:tr h="22674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Bar Chart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Orders by channel &amp; region—determine best performing sales channels and regions.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5079097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Heatmap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Peak shopping times—optimize staffing, marketing push, and server/inventory readiness.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3883394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Tree Map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Store performance—identify high/low performing stores for intervention or incentives.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795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10285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509251-7A86-812D-FCF1-71116E143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1B9549-D6C3-7DAB-FEED-6046B4F1BA0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(8/12)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CE8CEF-3775-F8D2-3BE6-237EA9E144CA}"/>
              </a:ext>
            </a:extLst>
          </p:cNvPr>
          <p:cNvSpPr txBox="1"/>
          <p:nvPr/>
        </p:nvSpPr>
        <p:spPr>
          <a:xfrm>
            <a:off x="401217" y="886403"/>
            <a:ext cx="8621014" cy="626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b="1" dirty="0">
                <a:solidFill>
                  <a:srgbClr val="252930"/>
                </a:solidFill>
                <a:latin typeface="Maven Pro"/>
              </a:rPr>
              <a:t>💡 Strategic Suggestions &amp; Recommended Actions</a:t>
            </a:r>
            <a:r>
              <a:rPr lang="en-IN" sz="2000" b="1" dirty="0">
                <a:solidFill>
                  <a:srgbClr val="252930"/>
                </a:solidFill>
                <a:latin typeface="Maven Pro"/>
                <a:sym typeface="Arial"/>
              </a:rPr>
              <a:t> from Order-Level Dashboard: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F9DA15-DCD1-6F7E-C094-389BB7504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983110"/>
              </p:ext>
            </p:extLst>
          </p:nvPr>
        </p:nvGraphicFramePr>
        <p:xfrm>
          <a:off x="773221" y="1615593"/>
          <a:ext cx="11048664" cy="4546727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501824">
                  <a:extLst>
                    <a:ext uri="{9D8B030D-6E8A-4147-A177-3AD203B41FA5}">
                      <a16:colId xmlns:a16="http://schemas.microsoft.com/office/drawing/2014/main" val="1647177808"/>
                    </a:ext>
                  </a:extLst>
                </a:gridCol>
                <a:gridCol w="8546840">
                  <a:extLst>
                    <a:ext uri="{9D8B030D-6E8A-4147-A177-3AD203B41FA5}">
                      <a16:colId xmlns:a16="http://schemas.microsoft.com/office/drawing/2014/main" val="2341440288"/>
                    </a:ext>
                  </a:extLst>
                </a:gridCol>
              </a:tblGrid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Action 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Suggested 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3361444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Optimize Marketing Offers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If high discounts don’t yield more quantity (from scatter plot), revise strategy.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255044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Customer Segmentation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Tailor marketing based on Customer Segment + Region slicers.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11619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Channel Investment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Boost underperforming but high-potential channels using insights from channel-based order volumes.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250626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Improve Checkout UX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If payment method slicer shows strong preference for one method, consider simplifying or promoting it.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0026101"/>
                  </a:ext>
                </a:extLst>
              </a:tr>
              <a:tr h="22674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Staff Planning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Use heatmap to increase staff/logistics support during peak hours/days.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5079097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Rating-Driven 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If </a:t>
                      </a:r>
                      <a:r>
                        <a:rPr lang="en-IN" sz="1600" b="0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Rating is low despite high AOV, investigate post-sale service.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3883394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Basket Size Strategy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Use bundle offers if </a:t>
                      </a:r>
                      <a:r>
                        <a:rPr lang="en-IN" sz="1600" b="0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Basket Size is low despite high AOV.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79534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Revenue Forecasting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Use the dual-line chart and KPIs for trend-based revenue forecasting.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0303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9732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A26C8-CD36-CF0A-646A-740E3E5ED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90CFB6-5A0C-2AED-B0C1-C51D3BE998E9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(9/12)</a:t>
            </a:r>
          </a:p>
        </p:txBody>
      </p:sp>
      <p:pic>
        <p:nvPicPr>
          <p:cNvPr id="4" name="Picture 3" descr="A screenshot of a chart&#10;&#10;AI-generated content may be incorrect.">
            <a:extLst>
              <a:ext uri="{FF2B5EF4-FFF2-40B4-BE49-F238E27FC236}">
                <a16:creationId xmlns:a16="http://schemas.microsoft.com/office/drawing/2014/main" id="{A0F92C59-8BD4-3FA6-5D48-2500690949F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83" y="1362269"/>
            <a:ext cx="11330798" cy="4845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44E6A1-9F60-D8CB-71F0-4B27DADB0C9E}"/>
              </a:ext>
            </a:extLst>
          </p:cNvPr>
          <p:cNvSpPr txBox="1"/>
          <p:nvPr/>
        </p:nvSpPr>
        <p:spPr>
          <a:xfrm>
            <a:off x="397782" y="896096"/>
            <a:ext cx="113964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STORE-LEVEL ANALYSIS:</a:t>
            </a:r>
            <a:endParaRPr lang="en-IN" sz="2000" dirty="0">
              <a:solidFill>
                <a:srgbClr val="252930"/>
              </a:solidFill>
              <a:latin typeface="Maven Pro"/>
            </a:endParaRPr>
          </a:p>
        </p:txBody>
      </p:sp>
    </p:spTree>
    <p:extLst>
      <p:ext uri="{BB962C8B-B14F-4D97-AF65-F5344CB8AC3E}">
        <p14:creationId xmlns:p14="http://schemas.microsoft.com/office/powerpoint/2010/main" val="32832535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BDB898-0544-4DB3-8D96-A36EBA1B4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72D06F-5AD7-4F10-63DF-F76478C3A1D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(10/12)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D1227B-53AB-D78F-689C-AEDBE44D5D06}"/>
              </a:ext>
            </a:extLst>
          </p:cNvPr>
          <p:cNvSpPr txBox="1"/>
          <p:nvPr/>
        </p:nvSpPr>
        <p:spPr>
          <a:xfrm>
            <a:off x="401217" y="886402"/>
            <a:ext cx="10871887" cy="43088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2000" b="1" dirty="0">
                <a:solidFill>
                  <a:srgbClr val="252930"/>
                </a:solidFill>
                <a:latin typeface="Maven Pro"/>
                <a:sym typeface="Arial"/>
              </a:rPr>
              <a:t>STAKEHOLDERS FOR THE STORE-LEVEL DASHBOARD:</a:t>
            </a:r>
          </a:p>
          <a:p>
            <a:pPr lvl="1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 Regional &amp; Store Managers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Monitor store performance by orders, revenue, rating, and basket size.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Take location-specific actions to boost underperforming stores.</a:t>
            </a:r>
          </a:p>
          <a:p>
            <a:pPr lvl="1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 Operations Team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252930"/>
                </a:solidFill>
                <a:latin typeface="Maven Pro"/>
              </a:rPr>
              <a:t>Analyze</a:t>
            </a:r>
            <a:r>
              <a:rPr lang="en-IN" dirty="0">
                <a:solidFill>
                  <a:srgbClr val="252930"/>
                </a:solidFill>
                <a:latin typeface="Maven Pro"/>
              </a:rPr>
              <a:t> patterns in store traffic and payment methods to streamline in-store operations and logistics.</a:t>
            </a:r>
          </a:p>
          <a:p>
            <a:pPr lvl="1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 Finance Team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Track store-level revenue performance and evaluate discount strategies.</a:t>
            </a:r>
          </a:p>
          <a:p>
            <a:pPr lvl="1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 Marketing Team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Target store-specific campaigns based on customer </a:t>
            </a:r>
            <a:r>
              <a:rPr lang="en-IN" dirty="0" err="1">
                <a:solidFill>
                  <a:srgbClr val="252930"/>
                </a:solidFill>
                <a:latin typeface="Maven Pro"/>
              </a:rPr>
              <a:t>behavior</a:t>
            </a:r>
            <a:r>
              <a:rPr lang="en-IN" dirty="0">
                <a:solidFill>
                  <a:srgbClr val="252930"/>
                </a:solidFill>
                <a:latin typeface="Maven Pro"/>
              </a:rPr>
              <a:t> and performance insights.</a:t>
            </a:r>
          </a:p>
          <a:p>
            <a:pPr lvl="1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 Customer Experience (CX) Team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Use rating insights to improve service quality at poorly rated locations.</a:t>
            </a:r>
          </a:p>
          <a:p>
            <a:pPr lvl="1">
              <a:buFont typeface="+mj-lt"/>
              <a:buAutoNum type="arabicPeriod"/>
            </a:pPr>
            <a:r>
              <a:rPr lang="en-IN" b="1" dirty="0">
                <a:solidFill>
                  <a:srgbClr val="252930"/>
                </a:solidFill>
                <a:latin typeface="Maven Pro"/>
              </a:rPr>
              <a:t> Strategy &amp; Leadership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52930"/>
                </a:solidFill>
                <a:latin typeface="Maven Pro"/>
              </a:rPr>
              <a:t>Evaluate expansion or consolidation decisions using store-wise profitability and customer metrics.</a:t>
            </a:r>
          </a:p>
        </p:txBody>
      </p:sp>
    </p:spTree>
    <p:extLst>
      <p:ext uri="{BB962C8B-B14F-4D97-AF65-F5344CB8AC3E}">
        <p14:creationId xmlns:p14="http://schemas.microsoft.com/office/powerpoint/2010/main" val="19057565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E4513-704A-C275-00D1-34562FEF7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90F6FF-4ABF-4594-1879-65951FA40D95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(11/12)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B9C4D3-7822-64FA-1F42-D348CD3D514C}"/>
              </a:ext>
            </a:extLst>
          </p:cNvPr>
          <p:cNvSpPr txBox="1"/>
          <p:nvPr/>
        </p:nvSpPr>
        <p:spPr>
          <a:xfrm>
            <a:off x="401217" y="895735"/>
            <a:ext cx="4862998" cy="6238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b="1" dirty="0"/>
              <a:t>📊 </a:t>
            </a:r>
            <a:r>
              <a:rPr lang="en-IN" sz="2000" b="1" dirty="0">
                <a:solidFill>
                  <a:srgbClr val="252930"/>
                </a:solidFill>
                <a:latin typeface="Maven Pro"/>
                <a:sym typeface="Arial"/>
              </a:rPr>
              <a:t>Key Insights from Store-Level Dashboard: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81B0D5A-C11E-C1F1-50E9-59C6B5B62D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766006"/>
              </p:ext>
            </p:extLst>
          </p:nvPr>
        </p:nvGraphicFramePr>
        <p:xfrm>
          <a:off x="754560" y="1623065"/>
          <a:ext cx="10925476" cy="427037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108313">
                  <a:extLst>
                    <a:ext uri="{9D8B030D-6E8A-4147-A177-3AD203B41FA5}">
                      <a16:colId xmlns:a16="http://schemas.microsoft.com/office/drawing/2014/main" val="1647177808"/>
                    </a:ext>
                  </a:extLst>
                </a:gridCol>
                <a:gridCol w="7817163">
                  <a:extLst>
                    <a:ext uri="{9D8B030D-6E8A-4147-A177-3AD203B41FA5}">
                      <a16:colId xmlns:a16="http://schemas.microsoft.com/office/drawing/2014/main" val="2341440288"/>
                    </a:ext>
                  </a:extLst>
                </a:gridCol>
              </a:tblGrid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Dashboard Element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Insights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3361444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KPIs (Total Stores, AOV, Ratings, </a:t>
                      </a:r>
                      <a:r>
                        <a:rPr lang="en-IN" sz="160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Discount %, etc.)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Quick summary of performance across stores—identify trends, performance gaps.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255044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Clustered Bar Chart (Orders &amp; Revenue)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See which stores generate high orders vs high revenue—identify high-value vs high-traffic stores.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11619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Bar Chart (Top 10 Least Rated Stores)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Pinpoint customer dissatisfaction hotspots for urgent CX improvements.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250626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Stacked Bar Chart (Revenue by Payment Method)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Understand payment method preferences store-wise to optimize POS setups.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0026101"/>
                  </a:ext>
                </a:extLst>
              </a:tr>
              <a:tr h="2267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Scatter Plot (Revenue vs Rating)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Correlation between customer satisfaction and revenue—identify stores that earn well but deliver poor experiences.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5079097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Pareto Chart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Apply 80/20 rule—see if 20% of stores bring 80% of the revenue.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3883394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Map (Revenue by Store Location)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Geospatial distribution of revenue—plan for expansion or redistribution of resources accordingly.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795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8398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A1DD88-C070-7A23-AA4E-E70927F2F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E3863D-E252-69AF-BECB-F8606C5D3E1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TECHNOLOGY STACK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3798E41-C96B-99A4-B189-2D429B1536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998835"/>
              </p:ext>
            </p:extLst>
          </p:nvPr>
        </p:nvGraphicFramePr>
        <p:xfrm>
          <a:off x="633262" y="1401590"/>
          <a:ext cx="10925476" cy="441207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293002">
                  <a:extLst>
                    <a:ext uri="{9D8B030D-6E8A-4147-A177-3AD203B41FA5}">
                      <a16:colId xmlns:a16="http://schemas.microsoft.com/office/drawing/2014/main" val="1647177808"/>
                    </a:ext>
                  </a:extLst>
                </a:gridCol>
                <a:gridCol w="8632474">
                  <a:extLst>
                    <a:ext uri="{9D8B030D-6E8A-4147-A177-3AD203B41FA5}">
                      <a16:colId xmlns:a16="http://schemas.microsoft.com/office/drawing/2014/main" val="2341440288"/>
                    </a:ext>
                  </a:extLst>
                </a:gridCol>
              </a:tblGrid>
              <a:tr h="441931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20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Tool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20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Purpose in this Project</a:t>
                      </a: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4270026101"/>
                  </a:ext>
                </a:extLst>
              </a:tr>
              <a:tr h="731723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Microsoft Excel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Initial data review, quick data profiling, and handling of smaller lookup files (like the Stores data).</a:t>
                      </a:r>
                    </a:p>
                  </a:txBody>
                  <a:tcPr marL="0" marR="0" marT="19050" marB="19050" anchor="ctr"/>
                </a:tc>
                <a:extLst>
                  <a:ext uri="{0D108BD9-81ED-4DB2-BD59-A6C34878D82A}">
                    <a16:rowId xmlns:a16="http://schemas.microsoft.com/office/drawing/2014/main" val="2215079097"/>
                  </a:ext>
                </a:extLst>
              </a:tr>
              <a:tr h="1079472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SQL (SQL Server)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The core of data processing. Used for data ingestion, performing robust data quality checks, cleaning inconsistencies, and joining the six disparate data sources into a master analysis table. All complex aggregations will be done here.</a:t>
                      </a:r>
                    </a:p>
                  </a:txBody>
                  <a:tcPr marL="0" marR="0" marT="19050" marB="19050" anchor="ctr"/>
                </a:tc>
                <a:extLst>
                  <a:ext uri="{0D108BD9-81ED-4DB2-BD59-A6C34878D82A}">
                    <a16:rowId xmlns:a16="http://schemas.microsoft.com/office/drawing/2014/main" val="4253883394"/>
                  </a:ext>
                </a:extLst>
              </a:tr>
              <a:tr h="1079472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Power BI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Primary visualization and dashboarding tool. Used to connect to the SQL Server database to create interactive dashboards, visualize KPIs, and enable drill-down capabilities for descriptive and diagnostic analysis.</a:t>
                      </a:r>
                    </a:p>
                  </a:txBody>
                  <a:tcPr marL="0" marR="0" marT="19050" marB="19050" anchor="ctr"/>
                </a:tc>
                <a:extLst>
                  <a:ext uri="{0D108BD9-81ED-4DB2-BD59-A6C34878D82A}">
                    <a16:rowId xmlns:a16="http://schemas.microsoft.com/office/drawing/2014/main" val="350679534"/>
                  </a:ext>
                </a:extLst>
              </a:tr>
              <a:tr h="1079472"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PowerPoint (PPT)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460375" lvl="2" indent="0" algn="l" defTabSz="914400" rtl="0" eaLnBrk="1" fontAlgn="b" latinLnBrk="0" hangingPunct="1">
                        <a:spcBef>
                          <a:spcPts val="125"/>
                        </a:spcBef>
                        <a:buSzPct val="83582"/>
                        <a:buFont typeface="Courier New" panose="02070309020205020404" pitchFamily="49" charset="0"/>
                        <a:buNone/>
                        <a:tabLst>
                          <a:tab pos="354330" algn="l"/>
                        </a:tabLst>
                      </a:pPr>
                      <a:r>
                        <a:rPr lang="en-IN" sz="18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Final reporting and communication tool. Used to present the key findings, insights, and strategic recommendations to the client in a clear and structured narrative.</a:t>
                      </a:r>
                    </a:p>
                  </a:txBody>
                  <a:tcPr marL="0" marR="0" marT="19050" marB="19050" anchor="ctr"/>
                </a:tc>
                <a:extLst>
                  <a:ext uri="{0D108BD9-81ED-4DB2-BD59-A6C34878D82A}">
                    <a16:rowId xmlns:a16="http://schemas.microsoft.com/office/drawing/2014/main" val="18713226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039696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73C11-369E-C1E0-52CC-2A69C3773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96D7E7-0486-0837-A131-4A0B7409E5D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DASHBOARD (12/12)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CDB79-FF4E-C8CE-9FE8-21DC2E7D75A6}"/>
              </a:ext>
            </a:extLst>
          </p:cNvPr>
          <p:cNvSpPr txBox="1"/>
          <p:nvPr/>
        </p:nvSpPr>
        <p:spPr>
          <a:xfrm>
            <a:off x="401217" y="886406"/>
            <a:ext cx="8607421" cy="626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b="1" dirty="0">
                <a:solidFill>
                  <a:srgbClr val="252930"/>
                </a:solidFill>
                <a:latin typeface="Maven Pro"/>
              </a:rPr>
              <a:t>💡 Strategic Suggestions &amp; Recommended Actions</a:t>
            </a:r>
            <a:r>
              <a:rPr lang="en-IN" sz="2000" b="1" dirty="0">
                <a:solidFill>
                  <a:srgbClr val="252930"/>
                </a:solidFill>
                <a:latin typeface="Maven Pro"/>
                <a:sym typeface="Arial"/>
              </a:rPr>
              <a:t> From Store-Level Dashboard: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27076BA-B5A6-692B-DC83-9C782F79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252971"/>
              </p:ext>
            </p:extLst>
          </p:nvPr>
        </p:nvGraphicFramePr>
        <p:xfrm>
          <a:off x="773221" y="1626482"/>
          <a:ext cx="11048664" cy="3815207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912371">
                  <a:extLst>
                    <a:ext uri="{9D8B030D-6E8A-4147-A177-3AD203B41FA5}">
                      <a16:colId xmlns:a16="http://schemas.microsoft.com/office/drawing/2014/main" val="1647177808"/>
                    </a:ext>
                  </a:extLst>
                </a:gridCol>
                <a:gridCol w="8136293">
                  <a:extLst>
                    <a:ext uri="{9D8B030D-6E8A-4147-A177-3AD203B41FA5}">
                      <a16:colId xmlns:a16="http://schemas.microsoft.com/office/drawing/2014/main" val="2341440288"/>
                    </a:ext>
                  </a:extLst>
                </a:gridCol>
              </a:tblGrid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Action 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8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Suggested 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3361444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Store Performance Optimization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Use clustered bar chart to identify stores that need sales improvement or staff realignment.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255044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Ratings Improvement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Focus on low-rated stores for training, customer service quality programs.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11619"/>
                  </a:ext>
                </a:extLst>
              </a:tr>
              <a:tr h="3097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Location-Based Strategy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Map visualization can help decide where to open/close stores or expand marketing.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6250626"/>
                  </a:ext>
                </a:extLst>
              </a:tr>
              <a:tr h="17931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Discount Effectiveness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Evaluate whether stores offering high discounts are getting ROI (via AOV, discount %, rating).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0026101"/>
                  </a:ext>
                </a:extLst>
              </a:tr>
              <a:tr h="226748">
                <a:tc>
                  <a:txBody>
                    <a:bodyPr/>
                    <a:lstStyle/>
                    <a:p>
                      <a:pPr marR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Payment Setup Improvements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Modify or promote store-specific payment methods based on revenue breakdown.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5079097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 marR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IN" sz="16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Time-Based Campaigns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Use slicers like Time of Day, Weekday/Weekend to optimize operations for footfall.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3883394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 marR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Customer Behavior Adaptation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Adapt in-store strategies based on customer segment, gender, and region filters.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79534"/>
                  </a:ext>
                </a:extLst>
              </a:tr>
              <a:tr h="334509">
                <a:tc>
                  <a:txBody>
                    <a:bodyPr/>
                    <a:lstStyle/>
                    <a:p>
                      <a:pPr marR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IN" sz="1600" b="1" i="0" u="none" strike="noStrike" kern="1200" cap="none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Store Performance Optimization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IN" sz="16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Use clustered bar chart to identify stores that need sales improvement or staff realignment.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0303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43255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36595-0573-51C7-91A4-175785916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E276D0-6FFD-DDB0-D3AB-63B004279247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HIGH-LEVEL METRICS</a:t>
            </a:r>
          </a:p>
        </p:txBody>
      </p:sp>
      <p:grpSp>
        <p:nvGrpSpPr>
          <p:cNvPr id="3" name="Group 7">
            <a:extLst>
              <a:ext uri="{FF2B5EF4-FFF2-40B4-BE49-F238E27FC236}">
                <a16:creationId xmlns:a16="http://schemas.microsoft.com/office/drawing/2014/main" id="{3CAB7CED-EC50-3FB5-370E-A27C01446584}"/>
              </a:ext>
            </a:extLst>
          </p:cNvPr>
          <p:cNvGrpSpPr/>
          <p:nvPr/>
        </p:nvGrpSpPr>
        <p:grpSpPr>
          <a:xfrm>
            <a:off x="2845253" y="944914"/>
            <a:ext cx="6501494" cy="5150498"/>
            <a:chOff x="0" y="0"/>
            <a:chExt cx="1836416" cy="1281219"/>
          </a:xfrm>
        </p:grpSpPr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713BAA05-8139-4FBA-7090-D126103C9C7A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7" name="TextBox 9">
              <a:extLst>
                <a:ext uri="{FF2B5EF4-FFF2-40B4-BE49-F238E27FC236}">
                  <a16:creationId xmlns:a16="http://schemas.microsoft.com/office/drawing/2014/main" id="{6B80FAEB-74BA-344C-30E7-4237AD01361F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60E3447-0BB6-6345-29CC-1045D71CA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691387"/>
              </p:ext>
            </p:extLst>
          </p:nvPr>
        </p:nvGraphicFramePr>
        <p:xfrm>
          <a:off x="3300941" y="1387155"/>
          <a:ext cx="5590117" cy="4663440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4202743">
                  <a:extLst>
                    <a:ext uri="{9D8B030D-6E8A-4147-A177-3AD203B41FA5}">
                      <a16:colId xmlns:a16="http://schemas.microsoft.com/office/drawing/2014/main" val="713853437"/>
                    </a:ext>
                  </a:extLst>
                </a:gridCol>
                <a:gridCol w="1387374">
                  <a:extLst>
                    <a:ext uri="{9D8B030D-6E8A-4147-A177-3AD203B41FA5}">
                      <a16:colId xmlns:a16="http://schemas.microsoft.com/office/drawing/2014/main" val="2058638516"/>
                    </a:ext>
                  </a:extLst>
                </a:gridCol>
              </a:tblGrid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96,899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581411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108.83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6746936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Products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31.75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003708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Categories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1559847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Payment Methods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6594149"/>
                  </a:ext>
                </a:extLst>
              </a:tr>
              <a:tr h="270296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₹15.45 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0415861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Cost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₹13.27 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060217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Profit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₹2.18 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6103432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₹538.89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061971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Profit Percentage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14.13%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9293125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Percentage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3.18%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123845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Order Value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₹159.46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6104229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Profit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₹22.54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4439787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₹5.56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266392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0478735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0135798"/>
                  </a:ext>
                </a:extLst>
              </a:tr>
              <a:tr h="153388"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Average Number of Days Between Two 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6.07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78177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782E6F7-77D7-E283-60BC-40002373BB33}"/>
              </a:ext>
            </a:extLst>
          </p:cNvPr>
          <p:cNvSpPr txBox="1"/>
          <p:nvPr/>
        </p:nvSpPr>
        <p:spPr>
          <a:xfrm>
            <a:off x="5451463" y="988335"/>
            <a:ext cx="1289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252930"/>
                </a:solidFill>
                <a:latin typeface="Maven Pro"/>
                <a:sym typeface="Arial"/>
              </a:rPr>
              <a:t>ORDERS</a:t>
            </a:r>
          </a:p>
        </p:txBody>
      </p:sp>
    </p:spTree>
    <p:extLst>
      <p:ext uri="{BB962C8B-B14F-4D97-AF65-F5344CB8AC3E}">
        <p14:creationId xmlns:p14="http://schemas.microsoft.com/office/powerpoint/2010/main" val="38032141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B019A-990F-75A5-98BE-D5F9DC136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F147FB-28BE-0854-830E-BA0AA332EF9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HIGH-LEVEL METRICS</a:t>
            </a:r>
          </a:p>
        </p:txBody>
      </p:sp>
      <p:grpSp>
        <p:nvGrpSpPr>
          <p:cNvPr id="10" name="Group 7">
            <a:extLst>
              <a:ext uri="{FF2B5EF4-FFF2-40B4-BE49-F238E27FC236}">
                <a16:creationId xmlns:a16="http://schemas.microsoft.com/office/drawing/2014/main" id="{073418E1-31EE-A5E0-5BC0-FCFDC2CDB678}"/>
              </a:ext>
            </a:extLst>
          </p:cNvPr>
          <p:cNvGrpSpPr/>
          <p:nvPr/>
        </p:nvGrpSpPr>
        <p:grpSpPr>
          <a:xfrm>
            <a:off x="6632510" y="1581262"/>
            <a:ext cx="4853475" cy="3867815"/>
            <a:chOff x="0" y="0"/>
            <a:chExt cx="1836416" cy="1281219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1592ACD5-8FBE-C239-B0D3-80A706B30230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D5B309D4-F42F-5D27-D66C-613F2644BD12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F30E68F-9FA5-21A1-945B-3E4B4504E1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549726"/>
              </p:ext>
            </p:extLst>
          </p:nvPr>
        </p:nvGraphicFramePr>
        <p:xfrm>
          <a:off x="6972690" y="2199282"/>
          <a:ext cx="4173116" cy="3017520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3137418">
                  <a:extLst>
                    <a:ext uri="{9D8B030D-6E8A-4147-A177-3AD203B41FA5}">
                      <a16:colId xmlns:a16="http://schemas.microsoft.com/office/drawing/2014/main" val="713853437"/>
                    </a:ext>
                  </a:extLst>
                </a:gridCol>
                <a:gridCol w="1035698">
                  <a:extLst>
                    <a:ext uri="{9D8B030D-6E8A-4147-A177-3AD203B41FA5}">
                      <a16:colId xmlns:a16="http://schemas.microsoft.com/office/drawing/2014/main" val="2058638516"/>
                    </a:ext>
                  </a:extLst>
                </a:gridCol>
              </a:tblGrid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Stores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58141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States Stores Located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6746936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₹417.59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003708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Quantity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2.94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1559847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Total Profit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₹59.02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6594149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Total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₹13.29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041586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Number of 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2.65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060217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Rating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3.84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6103432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Categories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06197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Customer Visits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2.65 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047900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Number Of Products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889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445607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EDF3CEFA-1C35-2D26-428E-B010CD163C17}"/>
              </a:ext>
            </a:extLst>
          </p:cNvPr>
          <p:cNvSpPr txBox="1"/>
          <p:nvPr/>
        </p:nvSpPr>
        <p:spPr>
          <a:xfrm>
            <a:off x="8613195" y="1667044"/>
            <a:ext cx="892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52930"/>
                </a:solidFill>
                <a:latin typeface="Maven Pro"/>
                <a:sym typeface="Arial"/>
              </a:rPr>
              <a:t>STORES</a:t>
            </a:r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1B622EA1-C459-0C43-2450-AD0D8EE684C3}"/>
              </a:ext>
            </a:extLst>
          </p:cNvPr>
          <p:cNvGrpSpPr/>
          <p:nvPr/>
        </p:nvGrpSpPr>
        <p:grpSpPr>
          <a:xfrm>
            <a:off x="706015" y="1581263"/>
            <a:ext cx="4853475" cy="3867814"/>
            <a:chOff x="0" y="0"/>
            <a:chExt cx="1836416" cy="1281219"/>
          </a:xfrm>
        </p:grpSpPr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FDC2A5B0-C44D-B982-950F-AE1A544ADEB2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5" name="TextBox 9">
              <a:extLst>
                <a:ext uri="{FF2B5EF4-FFF2-40B4-BE49-F238E27FC236}">
                  <a16:creationId xmlns:a16="http://schemas.microsoft.com/office/drawing/2014/main" id="{670F0849-50FF-EEE9-205C-2E374042416B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05456E6F-D8C4-53B9-8082-4D1B2E14CA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480439"/>
              </p:ext>
            </p:extLst>
          </p:nvPr>
        </p:nvGraphicFramePr>
        <p:xfrm>
          <a:off x="1046194" y="2199282"/>
          <a:ext cx="4173116" cy="2468880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3137418">
                  <a:extLst>
                    <a:ext uri="{9D8B030D-6E8A-4147-A177-3AD203B41FA5}">
                      <a16:colId xmlns:a16="http://schemas.microsoft.com/office/drawing/2014/main" val="713853437"/>
                    </a:ext>
                  </a:extLst>
                </a:gridCol>
                <a:gridCol w="1035698">
                  <a:extLst>
                    <a:ext uri="{9D8B030D-6E8A-4147-A177-3AD203B41FA5}">
                      <a16:colId xmlns:a16="http://schemas.microsoft.com/office/drawing/2014/main" val="2058638516"/>
                    </a:ext>
                  </a:extLst>
                </a:gridCol>
              </a:tblGrid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96,808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58141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Customers Cities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4,092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6746936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₹162.54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003708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Profit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₹22.99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1559847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Discount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₹5.67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6594149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Transactions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0415861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Repeating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060217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Repeat Customer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0.04%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6103432"/>
                  </a:ext>
                </a:extLst>
              </a:tr>
              <a:tr h="127031">
                <a:tc>
                  <a:txBody>
                    <a:bodyPr/>
                    <a:lstStyle/>
                    <a:p>
                      <a:r>
                        <a:rPr lang="en-US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One Time Buyers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99.96%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9061971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AACC0F7-5F7E-75DE-CD37-3F2EA01EE849}"/>
              </a:ext>
            </a:extLst>
          </p:cNvPr>
          <p:cNvSpPr txBox="1"/>
          <p:nvPr/>
        </p:nvSpPr>
        <p:spPr>
          <a:xfrm>
            <a:off x="2449455" y="1654616"/>
            <a:ext cx="1366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52930"/>
                </a:solidFill>
                <a:latin typeface="Maven Pro"/>
                <a:sym typeface="Arial"/>
              </a:rPr>
              <a:t>CUSTOMERS</a:t>
            </a:r>
          </a:p>
        </p:txBody>
      </p:sp>
    </p:spTree>
    <p:extLst>
      <p:ext uri="{BB962C8B-B14F-4D97-AF65-F5344CB8AC3E}">
        <p14:creationId xmlns:p14="http://schemas.microsoft.com/office/powerpoint/2010/main" val="28816198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B7BAE-4EBA-388D-396F-4AD227416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B27E83-E9F5-4D98-D21C-32B6CEEFB77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EXPLORATORY DATA ANALYSIS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814DAC1C-999C-7C9C-F9A0-D0E89AF620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5510134"/>
              </p:ext>
            </p:extLst>
          </p:nvPr>
        </p:nvGraphicFramePr>
        <p:xfrm>
          <a:off x="9119507" y="955222"/>
          <a:ext cx="2814584" cy="24737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CFD6783-6F95-35E0-8F2C-827CA235CA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3531023"/>
              </p:ext>
            </p:extLst>
          </p:nvPr>
        </p:nvGraphicFramePr>
        <p:xfrm>
          <a:off x="9119504" y="3532553"/>
          <a:ext cx="2814585" cy="26151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014BB8B-CD24-10DE-1B01-001300655E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2258369"/>
              </p:ext>
            </p:extLst>
          </p:nvPr>
        </p:nvGraphicFramePr>
        <p:xfrm>
          <a:off x="257910" y="955221"/>
          <a:ext cx="8698312" cy="51924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4981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AE746-9136-CE32-6EFB-E1FC7A1D5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7AE305-35DE-F75F-768E-3FA29BB61EF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EXPLORATORY DATA ANALYSIS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1BC0304-6292-7C00-09C3-6F800FEA46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4709757"/>
              </p:ext>
            </p:extLst>
          </p:nvPr>
        </p:nvGraphicFramePr>
        <p:xfrm>
          <a:off x="205029" y="1072578"/>
          <a:ext cx="7427886" cy="4886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B5E6B6E5-61B6-5766-EBFA-561C543600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5550713"/>
              </p:ext>
            </p:extLst>
          </p:nvPr>
        </p:nvGraphicFramePr>
        <p:xfrm>
          <a:off x="7880889" y="1072578"/>
          <a:ext cx="4029558" cy="4886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974371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F67FF-54B5-2DE0-6908-BCECDF5C3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8CA940-433E-4B9D-C6A2-80EAA01ECA6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56B4DA-9BD3-F126-139A-CB8E67FD9546}"/>
              </a:ext>
            </a:extLst>
          </p:cNvPr>
          <p:cNvSpPr txBox="1"/>
          <p:nvPr/>
        </p:nvSpPr>
        <p:spPr>
          <a:xfrm>
            <a:off x="422030" y="689923"/>
            <a:ext cx="11347939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 Observations: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Acquisition Trend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Strong growth from Jan 2022 to mid-2023, peaking at 7.68k in Aug 2023.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Sudden drop to 0.07k in Sep 2023 indicates a potential data or operational issue.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Revenue Insights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70% of revenue is contributed by female customers.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High Revenue customers account for the largest segment (34%).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Revenue Source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New customer revenue peaked early, then plateaued, while existing customer revenue surged in 2023.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Suggests strong loyalty or retention among existing users.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Channel Performance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In-store channel dominates with 88% of total revenue (₹13.54M).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Online channel underperforms at just 2% (₹0.28M).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 Recommendations: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Investigate Drop in Customer Acquisition (Sep 2023)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Review marketing efforts, data pipelines, or customer onboarding issues.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Leverage High-Value Female Segment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Tailor campaigns and loyalty programs for female customers.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Boost Online Presence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Invest in digital marketing and improve online UX to increase revenue share.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Strengthen Retention Programs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Given growing revenue from existing users, enhance loyalty rewards &amp; engagement strategies.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Explore Upselling Opportunities in Medium/Low Revenue Segments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Use targeted promotions to shift them into the high-revenue category.</a:t>
            </a:r>
          </a:p>
        </p:txBody>
      </p:sp>
    </p:spTree>
    <p:extLst>
      <p:ext uri="{BB962C8B-B14F-4D97-AF65-F5344CB8AC3E}">
        <p14:creationId xmlns:p14="http://schemas.microsoft.com/office/powerpoint/2010/main" val="2057744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D6D8B-43D2-3E3A-94D3-4FC9DAD3C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6CC032-EC8C-928F-2E5F-7D9C38B4CCC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EXPLORATORY DATA ANALYSIS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E40431E2-CBFF-DE72-4A33-F57DD1E0ACA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148525121"/>
                  </p:ext>
                </p:extLst>
              </p:nvPr>
            </p:nvGraphicFramePr>
            <p:xfrm>
              <a:off x="299915" y="1125415"/>
              <a:ext cx="8410331" cy="491197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E40431E2-CBFF-DE72-4A33-F57DD1E0AC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915" y="1125415"/>
                <a:ext cx="8410331" cy="491197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2194BC2-FA70-00D6-2659-E58B1A01F3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9236116"/>
              </p:ext>
            </p:extLst>
          </p:nvPr>
        </p:nvGraphicFramePr>
        <p:xfrm>
          <a:off x="8968153" y="1125415"/>
          <a:ext cx="2923931" cy="22320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A5659709-3077-960B-2B2B-03E5E862C7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89160469"/>
              </p:ext>
            </p:extLst>
          </p:nvPr>
        </p:nvGraphicFramePr>
        <p:xfrm>
          <a:off x="8968153" y="3581400"/>
          <a:ext cx="2923930" cy="2455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2329256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36F4A-17DF-93F6-1E70-F43A762C3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005E4E-E9AF-1AB0-3365-4C836D4970D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EXPLORATORY DATA ANALYSIS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C186E05-521E-058C-66C9-CDF841C8A8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1175073"/>
              </p:ext>
            </p:extLst>
          </p:nvPr>
        </p:nvGraphicFramePr>
        <p:xfrm>
          <a:off x="277639" y="1104333"/>
          <a:ext cx="11601746" cy="4907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167013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083C6-CE63-7AAE-804F-7CB9D5667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697378-2540-BC71-1EAD-36525A2EB54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81CD8E-7D84-4953-D33B-614D9985E396}"/>
              </a:ext>
            </a:extLst>
          </p:cNvPr>
          <p:cNvSpPr txBox="1"/>
          <p:nvPr/>
        </p:nvSpPr>
        <p:spPr>
          <a:xfrm>
            <a:off x="422030" y="962136"/>
            <a:ext cx="11347939" cy="49064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Category Revenue Concentration (Pareto Analysis):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Top 5 categories (Toys &amp; Gifts, Home Appliances, Baby, Food &amp; Beverages, Luggage) contribute to ~70%of total revenue.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Long tail of categories contributes marginally.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Payment Method Distribution: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Credit Cards dominate (75%), followed by UPI/Cash (20%).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Very limited usage of Debit Cards (4%) and Vouchers (1%).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Regional Performance: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South Region leads with 72% revenue, while East contributes only 2%.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Top Products by State: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Gujarat, Andhra Pradesh, and West Bengal show strong product-level revenue.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Variability in product performance across states suggests regional preferences.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Focus on High-Performing Categories: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Invest in marketing, stock, and promotions for the top 5 revenue-generating categories.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Expand Regional Penetration: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Explore opportunities to grow in East &amp; West regions through localized promotions and partnerships.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Optimize Payment Options: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Encourage UPI adoption further and explore loyalty schemes for debit/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voucherusers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to balance mode dependency.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Personalize by Region: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Curate state-specific product bundles based on bestsellers in each region for better targeting.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Rationalize Long Tail Categories: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Evaluate and possibly phase out underperforming categories to streamline offerings.</a:t>
            </a:r>
          </a:p>
        </p:txBody>
      </p:sp>
    </p:spTree>
    <p:extLst>
      <p:ext uri="{BB962C8B-B14F-4D97-AF65-F5344CB8AC3E}">
        <p14:creationId xmlns:p14="http://schemas.microsoft.com/office/powerpoint/2010/main" val="19378018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A3F0FA-2FF8-75E3-65BB-BE81CC9B1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A105AC-E0E1-BAD9-268D-E202BCAF493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RATING ANALYSIS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66931A9-53D2-BF58-6BE2-0E066013B7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8253403"/>
              </p:ext>
            </p:extLst>
          </p:nvPr>
        </p:nvGraphicFramePr>
        <p:xfrm>
          <a:off x="278970" y="914401"/>
          <a:ext cx="6774973" cy="24642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6617D643-E503-C821-6620-B497189B79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6830698"/>
              </p:ext>
            </p:extLst>
          </p:nvPr>
        </p:nvGraphicFramePr>
        <p:xfrm>
          <a:off x="7178299" y="914401"/>
          <a:ext cx="4734731" cy="24642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82E7A70-6E69-BF5E-8EF7-E1C98143D7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7937804"/>
              </p:ext>
            </p:extLst>
          </p:nvPr>
        </p:nvGraphicFramePr>
        <p:xfrm>
          <a:off x="8650638" y="3479371"/>
          <a:ext cx="3262392" cy="27238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79A435A6-53C9-2020-91FE-8A445F613A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2068670"/>
              </p:ext>
            </p:extLst>
          </p:nvPr>
        </p:nvGraphicFramePr>
        <p:xfrm>
          <a:off x="278969" y="3479371"/>
          <a:ext cx="8220051" cy="27238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151565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CBB4A-B544-F45E-4CBB-B80664D08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B96481-9747-E254-1C71-E328DD9C9FA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OVERVIEW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695EAEF-2E7E-335F-0F6B-22D856DC93CB}"/>
              </a:ext>
            </a:extLst>
          </p:cNvPr>
          <p:cNvGrpSpPr/>
          <p:nvPr/>
        </p:nvGrpSpPr>
        <p:grpSpPr>
          <a:xfrm>
            <a:off x="1901209" y="1429414"/>
            <a:ext cx="8389582" cy="4646593"/>
            <a:chOff x="3540710" y="2952699"/>
            <a:chExt cx="11206575" cy="464659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4EDA919-0429-9594-6B04-93E2B2FC04FD}"/>
                </a:ext>
              </a:extLst>
            </p:cNvPr>
            <p:cNvSpPr txBox="1"/>
            <p:nvPr/>
          </p:nvSpPr>
          <p:spPr>
            <a:xfrm>
              <a:off x="3540710" y="2952699"/>
              <a:ext cx="11206575" cy="27640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Data timeframe: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Sep 2021 - Oct 2023</a:t>
              </a:r>
            </a:p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Covers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39 randomly </a:t>
              </a: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selected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stores out of 535</a:t>
              </a:r>
            </a:p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Product Categories: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Specific categories </a:t>
              </a: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included</a:t>
              </a:r>
            </a:p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Customers: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Randomly selected</a:t>
              </a:r>
            </a:p>
            <a:p>
              <a:pPr marL="460375" indent="-457200">
                <a:lnSpc>
                  <a:spcPct val="150000"/>
                </a:lnSpc>
                <a:spcBef>
                  <a:spcPts val="125"/>
                </a:spcBef>
                <a:buSzPct val="83582"/>
                <a:buFont typeface="Wingdings" pitchFamily="2" charset="2"/>
                <a:buChar char="Ø"/>
                <a:tabLst>
                  <a:tab pos="354330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Data is </a:t>
              </a:r>
              <a:r>
                <a:rPr lang="en-IN" sz="2400" b="1" dirty="0">
                  <a:solidFill>
                    <a:srgbClr val="252930"/>
                  </a:solidFill>
                  <a:latin typeface="Maven Pro"/>
                </a:rPr>
                <a:t>present in 6 </a:t>
              </a: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different tables: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9A51D80-2026-870F-F372-FE054B330BA7}"/>
                </a:ext>
              </a:extLst>
            </p:cNvPr>
            <p:cNvSpPr txBox="1"/>
            <p:nvPr/>
          </p:nvSpPr>
          <p:spPr>
            <a:xfrm>
              <a:off x="3981650" y="5716725"/>
              <a:ext cx="3714750" cy="1882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27050" indent="-514350">
                <a:lnSpc>
                  <a:spcPts val="4140"/>
                </a:lnSpc>
                <a:spcBef>
                  <a:spcPts val="100"/>
                </a:spcBef>
                <a:buFont typeface="+mj-lt"/>
                <a:buAutoNum type="arabicPeriod"/>
                <a:tabLst>
                  <a:tab pos="431165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Customers</a:t>
              </a:r>
            </a:p>
            <a:p>
              <a:pPr marL="527050" indent="-514350">
                <a:lnSpc>
                  <a:spcPts val="4140"/>
                </a:lnSpc>
                <a:buFont typeface="+mj-lt"/>
                <a:buAutoNum type="arabicPeriod"/>
                <a:tabLst>
                  <a:tab pos="435609" algn="l"/>
                </a:tabLst>
              </a:pPr>
              <a:r>
                <a:rPr lang="en-IN" sz="2400" dirty="0">
                  <a:solidFill>
                    <a:srgbClr val="252930"/>
                  </a:solidFill>
                  <a:latin typeface="Maven Pro"/>
                </a:rPr>
                <a:t>Orders</a:t>
              </a:r>
            </a:p>
            <a:p>
              <a:pPr marL="526415" indent="-514350">
                <a:lnSpc>
                  <a:spcPct val="100000"/>
                </a:lnSpc>
                <a:buFont typeface="+mj-lt"/>
                <a:buAutoNum type="arabicPeriod"/>
                <a:tabLst>
                  <a:tab pos="543560" algn="l"/>
                </a:tabLst>
              </a:pPr>
              <a:r>
                <a:rPr lang="en-IN" sz="2400" dirty="0" err="1">
                  <a:solidFill>
                    <a:srgbClr val="252930"/>
                  </a:solidFill>
                  <a:latin typeface="Maven Pro"/>
                </a:rPr>
                <a:t>OrderPayments</a:t>
              </a:r>
              <a:endParaRPr lang="en-IN" sz="2400" dirty="0">
                <a:solidFill>
                  <a:srgbClr val="252930"/>
                </a:solidFill>
                <a:latin typeface="Maven Pro"/>
              </a:endParaRPr>
            </a:p>
            <a:p>
              <a:pPr marL="514350" indent="-514350">
                <a:buFont typeface="+mj-lt"/>
                <a:buAutoNum type="arabicPeriod"/>
              </a:pPr>
              <a:endParaRPr lang="en-US" sz="24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B7830AA-A19D-5A50-0895-D08BCF35C64D}"/>
                </a:ext>
              </a:extLst>
            </p:cNvPr>
            <p:cNvSpPr txBox="1"/>
            <p:nvPr/>
          </p:nvSpPr>
          <p:spPr>
            <a:xfrm>
              <a:off x="8085122" y="5716725"/>
              <a:ext cx="4849301" cy="1882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27050" indent="-514350">
                <a:lnSpc>
                  <a:spcPts val="4140"/>
                </a:lnSpc>
                <a:spcBef>
                  <a:spcPts val="100"/>
                </a:spcBef>
                <a:buFont typeface="+mj-lt"/>
                <a:buAutoNum type="arabicPeriod" startAt="4"/>
                <a:tabLst>
                  <a:tab pos="431165" algn="l"/>
                </a:tabLst>
              </a:pPr>
              <a:r>
                <a:rPr lang="en-IN" sz="2400" dirty="0" err="1">
                  <a:solidFill>
                    <a:srgbClr val="252930"/>
                  </a:solidFill>
                  <a:latin typeface="Maven Pro"/>
                </a:rPr>
                <a:t>StoresInfo</a:t>
              </a:r>
              <a:endParaRPr lang="en-IN" sz="2400" dirty="0">
                <a:solidFill>
                  <a:srgbClr val="252930"/>
                </a:solidFill>
                <a:latin typeface="Maven Pro"/>
              </a:endParaRPr>
            </a:p>
            <a:p>
              <a:pPr marL="527050" indent="-514350">
                <a:lnSpc>
                  <a:spcPts val="4140"/>
                </a:lnSpc>
                <a:buFont typeface="+mj-lt"/>
                <a:buAutoNum type="arabicPeriod" startAt="4"/>
                <a:tabLst>
                  <a:tab pos="435609" algn="l"/>
                </a:tabLst>
              </a:pPr>
              <a:r>
                <a:rPr lang="en-IN" sz="2400" dirty="0" err="1">
                  <a:solidFill>
                    <a:srgbClr val="252930"/>
                  </a:solidFill>
                  <a:latin typeface="Maven Pro"/>
                </a:rPr>
                <a:t>ProductsInfo</a:t>
              </a:r>
              <a:endParaRPr lang="en-IN" sz="2400" dirty="0">
                <a:solidFill>
                  <a:srgbClr val="252930"/>
                </a:solidFill>
                <a:latin typeface="Maven Pro"/>
              </a:endParaRPr>
            </a:p>
            <a:p>
              <a:pPr marL="526415" indent="-514350">
                <a:lnSpc>
                  <a:spcPct val="100000"/>
                </a:lnSpc>
                <a:buFont typeface="+mj-lt"/>
                <a:buAutoNum type="arabicPeriod" startAt="4"/>
                <a:tabLst>
                  <a:tab pos="543560" algn="l"/>
                </a:tabLst>
              </a:pPr>
              <a:r>
                <a:rPr lang="en-IN" sz="2400" dirty="0" err="1">
                  <a:solidFill>
                    <a:srgbClr val="252930"/>
                  </a:solidFill>
                  <a:latin typeface="Maven Pro"/>
                </a:rPr>
                <a:t>OrdersRating_Review</a:t>
              </a:r>
              <a:endParaRPr lang="en-IN" sz="2400" dirty="0">
                <a:solidFill>
                  <a:srgbClr val="252930"/>
                </a:solidFill>
                <a:latin typeface="Maven Pro"/>
              </a:endParaRPr>
            </a:p>
            <a:p>
              <a:pPr marL="514350" indent="-514350">
                <a:buFont typeface="+mj-lt"/>
                <a:buAutoNum type="arabicPeriod" startAt="4"/>
              </a:pP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670205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E5375-5445-2B05-E975-173FF3DE4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A301F2-5B0A-DB88-9054-347524B9649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9BDFE7-973B-AABB-094E-EA5A29742BDB}"/>
              </a:ext>
            </a:extLst>
          </p:cNvPr>
          <p:cNvSpPr txBox="1"/>
          <p:nvPr/>
        </p:nvSpPr>
        <p:spPr>
          <a:xfrm>
            <a:off x="422030" y="684550"/>
            <a:ext cx="11347939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📦 Category Rating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Pet Shop (4.22) has the highest customer satisfaction.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Others (3.89) and Furniture (3.93) are the lowest-rated categories.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Popular categories like Toys &amp; Gifts, Food &amp; Beverages, and Luggage maintain high ratings (~4.13–4.16).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🧾 Seller State Rating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West Bengal (4.16) and Chhattisgarh (4.15) lead in seller experience.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Gujarat (3.98) is the lowest-rated seller state.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🏪 Store Rating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Top-performing stores (e.g., ST380, ST301, ST106) have ratings above 4.22.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ST143 and ST161 have the lowest ratings (3.76, 3.90) — areas of concern.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🌍 Region Rating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East (4.16) has the highest regional satisfaction.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West (3.98) is the only region below 4.0, indicating lower customer experience.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🔧 Improve Low-Rated Categories: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Audit and enhance product quality and post-purchase experience for Furniture, Baby, and Others.</a:t>
            </a:r>
          </a:p>
          <a:p>
            <a:pPr lvl="1"/>
            <a:r>
              <a:rPr lang="en-IN" sz="1400" dirty="0">
                <a:solidFill>
                  <a:srgbClr val="252930"/>
                </a:solidFill>
                <a:latin typeface="Maven Pro"/>
              </a:rPr>
              <a:t>📍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Target Low-Rated Regions: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Focus on operational improvement and customer support in West region and Gujarat.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Deploy feedback surveys and quality checks in low-rated stores (e.g., ST143, ST161).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📈 Replicate High Performers: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Study best practices of top-rated Pet Shop category, ST380, and East region — replicate across others.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🎯 Incentivize Ratings: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Encourage customer feedback post-purchase with reward points or coupons to increase transparency and improvement</a:t>
            </a:r>
            <a:r>
              <a:rPr lang="en-IN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181641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4340C-0ED3-FBBE-CB59-61199A1AE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F2EEF0-7889-0178-75B5-11BBB0B2853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CATEGORY PENETRATION</a:t>
            </a:r>
          </a:p>
        </p:txBody>
      </p:sp>
      <p:graphicFrame>
        <p:nvGraphicFramePr>
          <p:cNvPr id="117" name="Chart 116">
            <a:extLst>
              <a:ext uri="{FF2B5EF4-FFF2-40B4-BE49-F238E27FC236}">
                <a16:creationId xmlns:a16="http://schemas.microsoft.com/office/drawing/2014/main" id="{11ACD9D4-A694-6078-845F-9244F64FD8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7331198"/>
              </p:ext>
            </p:extLst>
          </p:nvPr>
        </p:nvGraphicFramePr>
        <p:xfrm>
          <a:off x="1977571" y="1036864"/>
          <a:ext cx="9836150" cy="4849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18" name="Graphic 117">
            <a:extLst>
              <a:ext uri="{FF2B5EF4-FFF2-40B4-BE49-F238E27FC236}">
                <a16:creationId xmlns:a16="http://schemas.microsoft.com/office/drawing/2014/main" id="{CA17A2A6-D78F-6AAD-2DE8-E7A1AE449B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8279" y="2555841"/>
            <a:ext cx="1360714" cy="3165297"/>
          </a:xfrm>
          <a:prstGeom prst="rect">
            <a:avLst/>
          </a:prstGeom>
        </p:spPr>
      </p:pic>
      <p:pic>
        <p:nvPicPr>
          <p:cNvPr id="119" name="Graphic 118">
            <a:extLst>
              <a:ext uri="{FF2B5EF4-FFF2-40B4-BE49-F238E27FC236}">
                <a16:creationId xmlns:a16="http://schemas.microsoft.com/office/drawing/2014/main" id="{CB2C02FB-AAD9-D427-1D81-5C9E2F741E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8279" y="1136862"/>
            <a:ext cx="1360714" cy="120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7170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1FED8-248E-6806-5A8D-049A60605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7E57E0-DC94-E516-E0CC-2DCC3D7A3E36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CATEGORY ANALYSIS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9595891-92F8-F0F9-406A-62384CBB62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9571014"/>
              </p:ext>
            </p:extLst>
          </p:nvPr>
        </p:nvGraphicFramePr>
        <p:xfrm>
          <a:off x="103413" y="914400"/>
          <a:ext cx="11985173" cy="5342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64117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708AB-9D2A-013E-5975-CC8A88EDF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EF744A-5CC3-7002-9B36-A848C550ABBB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CATERGORY ANALYSIS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E7D19D2-BECA-9029-8D97-F56B07035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072" y="3634745"/>
            <a:ext cx="5742211" cy="259788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37E09D0-A41A-8AF0-67B3-19EA689DE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586" y="896431"/>
            <a:ext cx="5742212" cy="25978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B7786CE-63CC-E814-2850-06595A592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074" y="896431"/>
            <a:ext cx="5742209" cy="25978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315BE72-C39C-A3DB-163E-637EA3307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586" y="3634745"/>
            <a:ext cx="5742212" cy="259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1638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E4E6A0-2B2A-6166-3221-FB194500D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00F598-B507-5544-E4A7-A8F4BE6467EE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352878-D5BA-64E6-DE7A-F214AAC34498}"/>
              </a:ext>
            </a:extLst>
          </p:cNvPr>
          <p:cNvSpPr txBox="1"/>
          <p:nvPr/>
        </p:nvSpPr>
        <p:spPr>
          <a:xfrm>
            <a:off x="422030" y="856001"/>
            <a:ext cx="1134793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🔍 Observations: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Category Penetration (July 2023):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Toys &amp; Gifts (16%), Home Appliances (13%), and Food &amp; Beverages (12%) have the highest customer reach.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Electronics, Pet Shop, Fashion, Others are under-penetrated (&lt;4%).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Revenue vs Contribution (Top Categories per Store):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Toys &amp; Gifts and Baby categories dominate both revenue and % contribution across multiple stores.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Some stores have over 70% revenue dependence on a single category, indicating risk.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Regional Category Trends: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North: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Balanced demand across multiple categories (Top: Luggage &amp; Home Appliances).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South: 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Toys &amp; Gifts (18%) leads, followed by Food &amp; Home.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West: 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Baby (38%) is highly dominant.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East: 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Home Appliances (29%) and Computers (23%) are key performers.</a:t>
            </a:r>
          </a:p>
          <a:p>
            <a:pPr>
              <a:lnSpc>
                <a:spcPct val="20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lvl="1"/>
            <a:r>
              <a:rPr lang="en-IN" sz="1400" dirty="0">
                <a:solidFill>
                  <a:srgbClr val="252930"/>
                </a:solidFill>
                <a:latin typeface="Maven Pro"/>
              </a:rPr>
              <a:t>📌 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Boost Low Penetration Categories: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Target segments like Electronics, Pet Shop, Fashion with promotions &amp; bundling to increase market reach.</a:t>
            </a:r>
          </a:p>
          <a:p>
            <a:pPr lvl="1"/>
            <a:r>
              <a:rPr lang="en-IN" sz="1400" dirty="0">
                <a:solidFill>
                  <a:srgbClr val="252930"/>
                </a:solidFill>
                <a:latin typeface="Maven Pro"/>
              </a:rPr>
              <a:t>🛍️ 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Diversify Category Portfolio: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Reduce over-reliance on a single category per store to mitigate concentration risk.</a:t>
            </a:r>
          </a:p>
          <a:p>
            <a:pPr lvl="1"/>
            <a:r>
              <a:rPr lang="en-IN" sz="1400" dirty="0">
                <a:solidFill>
                  <a:srgbClr val="252930"/>
                </a:solidFill>
                <a:latin typeface="Maven Pro"/>
              </a:rPr>
              <a:t>🌍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 Region-Based Strategy:</a:t>
            </a:r>
          </a:p>
          <a:p>
            <a:pPr lvl="2"/>
            <a:r>
              <a:rPr lang="en-IN" sz="1400" b="1" dirty="0">
                <a:solidFill>
                  <a:srgbClr val="252930"/>
                </a:solidFill>
                <a:latin typeface="Maven Pro"/>
              </a:rPr>
              <a:t>West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: Expand categories beyond Baby to balance mix.</a:t>
            </a:r>
          </a:p>
          <a:p>
            <a:pPr lvl="2"/>
            <a:r>
              <a:rPr lang="en-IN" sz="1400" b="1" dirty="0">
                <a:solidFill>
                  <a:srgbClr val="252930"/>
                </a:solidFill>
                <a:latin typeface="Maven Pro"/>
              </a:rPr>
              <a:t>East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: Capitalize on strong tech/home category demand.</a:t>
            </a:r>
          </a:p>
          <a:p>
            <a:pPr lvl="2"/>
            <a:r>
              <a:rPr lang="en-IN" sz="1400" b="1" dirty="0">
                <a:solidFill>
                  <a:srgbClr val="252930"/>
                </a:solidFill>
                <a:latin typeface="Maven Pro"/>
              </a:rPr>
              <a:t>South/North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: Test new bundles in already diverse category landscapes.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🎯 Tailored Campaigns: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Run personalized regional offers based on top-selling local categories for better engagement and ROI.</a:t>
            </a:r>
          </a:p>
        </p:txBody>
      </p:sp>
    </p:spTree>
    <p:extLst>
      <p:ext uri="{BB962C8B-B14F-4D97-AF65-F5344CB8AC3E}">
        <p14:creationId xmlns:p14="http://schemas.microsoft.com/office/powerpoint/2010/main" val="254251144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95A56-7FE8-9969-162D-1CBCC7233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3810EC-B1F5-5564-CB0D-572D876F205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CATEGORY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20BCE9C-D042-DD3D-EE6B-043534FEEC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8398868"/>
              </p:ext>
            </p:extLst>
          </p:nvPr>
        </p:nvGraphicFramePr>
        <p:xfrm>
          <a:off x="291192" y="979714"/>
          <a:ext cx="11609615" cy="51924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2223016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DDE59-F540-DC40-4A26-731473B89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07087B-6C9C-7F43-C39E-5EE9417507D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CATEGORY ANALYSIS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5765E76-AD90-0952-FD8A-1ED4B5865C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1677898"/>
              </p:ext>
            </p:extLst>
          </p:nvPr>
        </p:nvGraphicFramePr>
        <p:xfrm>
          <a:off x="229961" y="971550"/>
          <a:ext cx="11732078" cy="5233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024658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5908B-AEFF-1132-61D5-7B16667AF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A6DFAC-31B8-0C66-9C7B-662050AEFC74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5AA8BE-6A45-DB21-D9A1-4CE23AF83BF2}"/>
              </a:ext>
            </a:extLst>
          </p:cNvPr>
          <p:cNvSpPr txBox="1"/>
          <p:nvPr/>
        </p:nvSpPr>
        <p:spPr>
          <a:xfrm>
            <a:off x="422030" y="815179"/>
            <a:ext cx="11347939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Toys &amp; Gifts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consistently leads in revenue across most regions and seller states (South, Andhra Pradesh) with up to ₹2.05M revenue and 18% contribution.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Regional dominance varies: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In the South, multiple categories generate high revenue (Food &amp; Beverages, Home Appliances).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North and West show lower absolute revenues, but categories like Baby and Computers &amp; Accessories achieve high percentage contributions (38% in North, 29% in East).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High % contributions are driven by niche categories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, not necessarily by high revenue (e.g., Baby in North, Computers &amp; Accessories in East).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Fragmentation in East &amp; minor states: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Revenue is low and spread thin across more categories, but certain categories have steep % contributions, suggesting limited competition.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State-wise, Andhra Pradesh outperforms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on both absolute revenue and diversity of top-performing categories..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Double down on leading categories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like Toys &amp; Gifts and Food &amp; Beverages in high-revenue regions (South, Andhra Pradesh) through focused marketing and inventory optimization.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Expand presence in under-penetrated categories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with high % contributions but low revenue—examples: Baby in North and Computers &amp; Accessories in East and West Bengal.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Tailor regional category strategies: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Scale proven categories in top states/regions, but pilot niche category campaigns in regions with high relative % contribution.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Leverage cross-selling in fragmented and low-competition regions/states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(East, Madhya Pradesh) to build category presence and increase absolute revenue.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Monitor trends in % contribution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to proactively identify and promote upcoming niche categories before competitors.</a:t>
            </a:r>
          </a:p>
        </p:txBody>
      </p:sp>
    </p:spTree>
    <p:extLst>
      <p:ext uri="{BB962C8B-B14F-4D97-AF65-F5344CB8AC3E}">
        <p14:creationId xmlns:p14="http://schemas.microsoft.com/office/powerpoint/2010/main" val="114903191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EDECB-4617-91BC-6074-F4718E7FA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8">
            <a:extLst>
              <a:ext uri="{FF2B5EF4-FFF2-40B4-BE49-F238E27FC236}">
                <a16:creationId xmlns:a16="http://schemas.microsoft.com/office/drawing/2014/main" id="{C21D9AC6-B2FF-3522-3D4C-16BDAB6272E5}"/>
              </a:ext>
            </a:extLst>
          </p:cNvPr>
          <p:cNvSpPr/>
          <p:nvPr/>
        </p:nvSpPr>
        <p:spPr>
          <a:xfrm>
            <a:off x="350045" y="882103"/>
            <a:ext cx="4726260" cy="2546897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  <a:ln>
            <a:solidFill>
              <a:schemeClr val="accent1">
                <a:shade val="15000"/>
              </a:schemeClr>
            </a:solidFill>
          </a:ln>
        </p:spPr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0A94400-BA95-E9C0-2668-9F256E53B17C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lnSpc>
                <a:spcPts val="6426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DISCOUNT VS NON-DISCOUNT SEEKER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70FD0C1-E32D-71BB-1DD2-32F3C25CFA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2446577"/>
              </p:ext>
            </p:extLst>
          </p:nvPr>
        </p:nvGraphicFramePr>
        <p:xfrm>
          <a:off x="5399579" y="882080"/>
          <a:ext cx="3229303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9660299-64DB-1AC1-DBCE-972DB9648B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3702947"/>
              </p:ext>
            </p:extLst>
          </p:nvPr>
        </p:nvGraphicFramePr>
        <p:xfrm>
          <a:off x="8952157" y="882081"/>
          <a:ext cx="2867463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F1B574D-8A5C-6AB2-EF3C-A99CEF0565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607712"/>
              </p:ext>
            </p:extLst>
          </p:nvPr>
        </p:nvGraphicFramePr>
        <p:xfrm>
          <a:off x="505326" y="1071014"/>
          <a:ext cx="4415693" cy="2169027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00555">
                  <a:extLst>
                    <a:ext uri="{9D8B030D-6E8A-4147-A177-3AD203B41FA5}">
                      <a16:colId xmlns:a16="http://schemas.microsoft.com/office/drawing/2014/main" val="4144233514"/>
                    </a:ext>
                  </a:extLst>
                </a:gridCol>
                <a:gridCol w="1344246">
                  <a:extLst>
                    <a:ext uri="{9D8B030D-6E8A-4147-A177-3AD203B41FA5}">
                      <a16:colId xmlns:a16="http://schemas.microsoft.com/office/drawing/2014/main" val="1032713300"/>
                    </a:ext>
                  </a:extLst>
                </a:gridCol>
                <a:gridCol w="1570892">
                  <a:extLst>
                    <a:ext uri="{9D8B030D-6E8A-4147-A177-3AD203B41FA5}">
                      <a16:colId xmlns:a16="http://schemas.microsoft.com/office/drawing/2014/main" val="251566586"/>
                    </a:ext>
                  </a:extLst>
                </a:gridCol>
              </a:tblGrid>
              <a:tr h="277791"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Flag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Discount Seeker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2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Non-Discount Seeker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996220333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39,068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57,740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6158331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Revenue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6.48 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9.25 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99968992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Order Value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165.99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160.18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72066494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Discount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US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14.04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US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0.007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2356582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Profit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27.86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19.70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9006562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Basket Size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793755"/>
                  </a:ext>
                </a:extLst>
              </a:tr>
              <a:tr h="238725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Categories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24656600"/>
                  </a:ext>
                </a:extLst>
              </a:tr>
              <a:tr h="23607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Average Products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1.020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10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0362380"/>
                  </a:ext>
                </a:extLst>
              </a:tr>
            </a:tbl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C8C06D8B-0840-0821-894C-D2D06B285F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3464741"/>
              </p:ext>
            </p:extLst>
          </p:nvPr>
        </p:nvGraphicFramePr>
        <p:xfrm>
          <a:off x="5399578" y="3610279"/>
          <a:ext cx="3229303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1A16AF57-0E1E-C2DF-47C2-55DBD52430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3547281"/>
              </p:ext>
            </p:extLst>
          </p:nvPr>
        </p:nvGraphicFramePr>
        <p:xfrm>
          <a:off x="8952156" y="3610280"/>
          <a:ext cx="2867463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82D3DB2-0EED-6726-F221-E4D3E1CA71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0682154"/>
              </p:ext>
            </p:extLst>
          </p:nvPr>
        </p:nvGraphicFramePr>
        <p:xfrm>
          <a:off x="350043" y="3610279"/>
          <a:ext cx="4726260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9493935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4BA03-0D6E-3ABC-594D-919A4FA3C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0E426C-66E4-8861-5776-425EFF55ECF3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DISCOUNT VS NON-DISCOUNT SEEKER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8D88B8A-26FB-1390-8814-98B48D3CA6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5281586"/>
              </p:ext>
            </p:extLst>
          </p:nvPr>
        </p:nvGraphicFramePr>
        <p:xfrm>
          <a:off x="258818" y="1088038"/>
          <a:ext cx="11652030" cy="50053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60954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7A718-AB7E-FC03-A7C6-CCE89033C9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32B106-E9E7-E981-2020-4FF94B59890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DICTIONARY (1/4)</a:t>
            </a:r>
          </a:p>
        </p:txBody>
      </p:sp>
      <p:grpSp>
        <p:nvGrpSpPr>
          <p:cNvPr id="10" name="Group 7">
            <a:extLst>
              <a:ext uri="{FF2B5EF4-FFF2-40B4-BE49-F238E27FC236}">
                <a16:creationId xmlns:a16="http://schemas.microsoft.com/office/drawing/2014/main" id="{6E45F764-8D43-192E-1DE9-1728FF39A58A}"/>
              </a:ext>
            </a:extLst>
          </p:cNvPr>
          <p:cNvGrpSpPr/>
          <p:nvPr/>
        </p:nvGrpSpPr>
        <p:grpSpPr>
          <a:xfrm>
            <a:off x="1926876" y="1392958"/>
            <a:ext cx="8338244" cy="4745376"/>
            <a:chOff x="0" y="0"/>
            <a:chExt cx="1836416" cy="1281219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410DB39-94F1-33E4-6713-A414A39303B4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18CEAFFA-602B-4A74-B078-24F7AE22A457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0">
            <a:extLst>
              <a:ext uri="{FF2B5EF4-FFF2-40B4-BE49-F238E27FC236}">
                <a16:creationId xmlns:a16="http://schemas.microsoft.com/office/drawing/2014/main" id="{9B5F3E40-57AF-A69C-D71C-28128025CFE8}"/>
              </a:ext>
            </a:extLst>
          </p:cNvPr>
          <p:cNvSpPr txBox="1"/>
          <p:nvPr/>
        </p:nvSpPr>
        <p:spPr>
          <a:xfrm>
            <a:off x="3757519" y="1656329"/>
            <a:ext cx="4676959" cy="520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Orders</a:t>
            </a:r>
            <a:endParaRPr lang="en-US" sz="44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C5C96CB-6AAF-AEED-E906-4419573F2E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597447"/>
              </p:ext>
            </p:extLst>
          </p:nvPr>
        </p:nvGraphicFramePr>
        <p:xfrm>
          <a:off x="2334705" y="2267324"/>
          <a:ext cx="7930415" cy="3647059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3313274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4617141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Identifier linking order to a customer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order_id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identifier for each order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Identifier linking order to a product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channel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Purchase channel (e.g., online, in-store)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299739655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delivered_storeId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 responsible for order delivery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304723741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marR="1174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bill_date_timestamp</a:t>
                      </a:r>
                      <a:endParaRPr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marR="739140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Timestamp of when the order was billed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14643259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quantity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items in the order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63314445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cost_per_unit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Cost per unit of the product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427949734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MRP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Maximum Retail Price of the product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235861269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Discount applied to the order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11263132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Final amount after discount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652846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836491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643D8-4370-B910-74AB-76B221338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30BD23-9ED3-D8AB-A2BD-2883472F9B32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36891D-F969-936A-36E4-AF6CC9F88C4D}"/>
              </a:ext>
            </a:extLst>
          </p:cNvPr>
          <p:cNvSpPr txBox="1"/>
          <p:nvPr/>
        </p:nvSpPr>
        <p:spPr>
          <a:xfrm>
            <a:off x="422030" y="660058"/>
            <a:ext cx="11347939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Revenue Trend: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Non-Discount Seekers consistently contribute more revenue than Discount Seekers across all months.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Both segments show a decline in Sept 2023 — likely due to data lag or seasonality.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Customer Profile: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60% are Non-Discount Seekers; they generate 59% of total revenue.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Discount Seekers, despite receiving discounts, yield higher average profit per order (₹27.86 vs ₹19.70).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 err="1">
                <a:solidFill>
                  <a:srgbClr val="252930"/>
                </a:solidFill>
                <a:latin typeface="Maven Pro"/>
              </a:rPr>
              <a:t>Behavioral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 Insights: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East is the only region where Discount Seekers contribute more revenue.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Average ratings are high overall, slightly better for Non-Discount Seekers (4.12 vs 4.07).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Order &amp; Basket Metrics: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Discount Seekers show slightly lower basket size but higher category/product interaction.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💸 Maximize Profit via Discount Seekers: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Run targeted discount offers to encourage more high-profit conversions.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Expand this strategy in East region, where this group already dominates.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🧠 Leverage Non-Discount Seekers: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Launch premium, value-driven campaigns without discounts — ideal for this cost-tolerant segment.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Promote membership or subscription-based models.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🔄 Monitor Revenue Drop in Sep 2023: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Validate if it’s a seasonal dip or data inconsistency and adjust reporting cadence accordingly.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🎯 Balanced Strategy: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Avoid over-reliance on either segment.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Use </a:t>
            </a:r>
            <a:r>
              <a:rPr lang="en-IN" sz="1400" dirty="0" err="1">
                <a:solidFill>
                  <a:srgbClr val="252930"/>
                </a:solidFill>
                <a:latin typeface="Maven Pro"/>
              </a:rPr>
              <a:t>behavioral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 clustering for personalized targeting — loyalty programs for NS, flash sales for DS.</a:t>
            </a:r>
          </a:p>
        </p:txBody>
      </p:sp>
    </p:spTree>
    <p:extLst>
      <p:ext uri="{BB962C8B-B14F-4D97-AF65-F5344CB8AC3E}">
        <p14:creationId xmlns:p14="http://schemas.microsoft.com/office/powerpoint/2010/main" val="426001811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A733A-3C03-D21C-9C49-02AAE0B2D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8">
            <a:extLst>
              <a:ext uri="{FF2B5EF4-FFF2-40B4-BE49-F238E27FC236}">
                <a16:creationId xmlns:a16="http://schemas.microsoft.com/office/drawing/2014/main" id="{4826C77B-4FAF-4053-9EB2-77C12028FEF4}"/>
              </a:ext>
            </a:extLst>
          </p:cNvPr>
          <p:cNvSpPr/>
          <p:nvPr/>
        </p:nvSpPr>
        <p:spPr>
          <a:xfrm>
            <a:off x="350045" y="882103"/>
            <a:ext cx="4726260" cy="2546897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  <a:ln>
            <a:solidFill>
              <a:schemeClr val="accent1">
                <a:shade val="15000"/>
              </a:schemeClr>
            </a:solidFill>
          </a:ln>
        </p:spPr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41A90D-1FF7-138C-5543-ADF13483FE87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CUSTOMER SEGMENT ANALYSIS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8A94DB2-44FF-3DC2-D552-37EA53D805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665973"/>
              </p:ext>
            </p:extLst>
          </p:nvPr>
        </p:nvGraphicFramePr>
        <p:xfrm>
          <a:off x="453293" y="1031632"/>
          <a:ext cx="4532921" cy="222738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92553">
                  <a:extLst>
                    <a:ext uri="{9D8B030D-6E8A-4147-A177-3AD203B41FA5}">
                      <a16:colId xmlns:a16="http://schemas.microsoft.com/office/drawing/2014/main" val="4144233514"/>
                    </a:ext>
                  </a:extLst>
                </a:gridCol>
                <a:gridCol w="875323">
                  <a:extLst>
                    <a:ext uri="{9D8B030D-6E8A-4147-A177-3AD203B41FA5}">
                      <a16:colId xmlns:a16="http://schemas.microsoft.com/office/drawing/2014/main" val="1032713300"/>
                    </a:ext>
                  </a:extLst>
                </a:gridCol>
                <a:gridCol w="883139">
                  <a:extLst>
                    <a:ext uri="{9D8B030D-6E8A-4147-A177-3AD203B41FA5}">
                      <a16:colId xmlns:a16="http://schemas.microsoft.com/office/drawing/2014/main" val="251566586"/>
                    </a:ext>
                  </a:extLst>
                </a:gridCol>
                <a:gridCol w="859692">
                  <a:extLst>
                    <a:ext uri="{9D8B030D-6E8A-4147-A177-3AD203B41FA5}">
                      <a16:colId xmlns:a16="http://schemas.microsoft.com/office/drawing/2014/main" val="137984790"/>
                    </a:ext>
                  </a:extLst>
                </a:gridCol>
                <a:gridCol w="922214">
                  <a:extLst>
                    <a:ext uri="{9D8B030D-6E8A-4147-A177-3AD203B41FA5}">
                      <a16:colId xmlns:a16="http://schemas.microsoft.com/office/drawing/2014/main" val="1719940477"/>
                    </a:ext>
                  </a:extLst>
                </a:gridCol>
              </a:tblGrid>
              <a:tr h="238317"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Segment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Premium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Gold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Silver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lvl="1" algn="l" fontAlgn="b">
                        <a:lnSpc>
                          <a:spcPct val="150000"/>
                        </a:lnSpc>
                      </a:pPr>
                      <a:r>
                        <a:rPr lang="en-IN" sz="11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Standard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996220333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15,050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33,548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41,927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6,283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6158331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Total Revenue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0.97 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3.99 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8.85 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1.92 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0630921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Order Value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64.71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118.95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211.13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305.15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0853353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Discount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2.81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4.49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7.08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9.39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3860184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Profit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15.83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19.49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26.68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50" b="0" i="0" u="none" strike="noStrike" kern="1200" cap="none" noProof="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₹</a:t>
                      </a: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34.19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0756473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Basket Size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1.105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1.191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1.284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793755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Categories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1.023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24656600"/>
                  </a:ext>
                </a:extLst>
              </a:tr>
              <a:tr h="24863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1" i="0" u="none" strike="noStrike" kern="1200" cap="none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Avg</a:t>
                      </a:r>
                      <a:r>
                        <a:rPr lang="en-IN" sz="1050" b="1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 Products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1.007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050" b="0" i="0" u="none" strike="noStrike" kern="1200" cap="none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  <a:sym typeface="Arial"/>
                        </a:rPr>
                        <a:t>1.044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0362380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F7EBFEA-3F1A-8657-F27D-D17A8BD293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0502771"/>
              </p:ext>
            </p:extLst>
          </p:nvPr>
        </p:nvGraphicFramePr>
        <p:xfrm>
          <a:off x="5339800" y="876300"/>
          <a:ext cx="3130027" cy="2552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8197D06-95C7-204F-5D86-15D8DFAF0E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1201269"/>
              </p:ext>
            </p:extLst>
          </p:nvPr>
        </p:nvGraphicFramePr>
        <p:xfrm>
          <a:off x="5339800" y="3628293"/>
          <a:ext cx="3130028" cy="2552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9DCE362E-1D4F-6652-23D4-9C1FC90B44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2617857"/>
              </p:ext>
            </p:extLst>
          </p:nvPr>
        </p:nvGraphicFramePr>
        <p:xfrm>
          <a:off x="8733322" y="3628293"/>
          <a:ext cx="3130027" cy="2483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AE7C43AB-7C0C-846C-2BE1-3477B0A939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9892995"/>
              </p:ext>
            </p:extLst>
          </p:nvPr>
        </p:nvGraphicFramePr>
        <p:xfrm>
          <a:off x="8733322" y="910981"/>
          <a:ext cx="3130027" cy="2483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3F2F5165-42E5-E760-A59F-96A9614D49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5412092"/>
              </p:ext>
            </p:extLst>
          </p:nvPr>
        </p:nvGraphicFramePr>
        <p:xfrm>
          <a:off x="328651" y="3628293"/>
          <a:ext cx="4726260" cy="2546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A488C6AD-5786-BEDA-D941-BA8CA9072D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070784"/>
              </p:ext>
            </p:extLst>
          </p:nvPr>
        </p:nvGraphicFramePr>
        <p:xfrm>
          <a:off x="5863492" y="2060087"/>
          <a:ext cx="4532921" cy="650767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92553">
                  <a:extLst>
                    <a:ext uri="{9D8B030D-6E8A-4147-A177-3AD203B41FA5}">
                      <a16:colId xmlns:a16="http://schemas.microsoft.com/office/drawing/2014/main" val="3509277899"/>
                    </a:ext>
                  </a:extLst>
                </a:gridCol>
                <a:gridCol w="875323">
                  <a:extLst>
                    <a:ext uri="{9D8B030D-6E8A-4147-A177-3AD203B41FA5}">
                      <a16:colId xmlns:a16="http://schemas.microsoft.com/office/drawing/2014/main" val="518389759"/>
                    </a:ext>
                  </a:extLst>
                </a:gridCol>
                <a:gridCol w="883139">
                  <a:extLst>
                    <a:ext uri="{9D8B030D-6E8A-4147-A177-3AD203B41FA5}">
                      <a16:colId xmlns:a16="http://schemas.microsoft.com/office/drawing/2014/main" val="3941369934"/>
                    </a:ext>
                  </a:extLst>
                </a:gridCol>
                <a:gridCol w="859692">
                  <a:extLst>
                    <a:ext uri="{9D8B030D-6E8A-4147-A177-3AD203B41FA5}">
                      <a16:colId xmlns:a16="http://schemas.microsoft.com/office/drawing/2014/main" val="89753501"/>
                    </a:ext>
                  </a:extLst>
                </a:gridCol>
                <a:gridCol w="922214">
                  <a:extLst>
                    <a:ext uri="{9D8B030D-6E8A-4147-A177-3AD203B41FA5}">
                      <a16:colId xmlns:a16="http://schemas.microsoft.com/office/drawing/2014/main" val="2942529931"/>
                    </a:ext>
                  </a:extLst>
                </a:gridCol>
              </a:tblGrid>
              <a:tr h="195707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050" b="1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5893319"/>
                  </a:ext>
                </a:extLst>
              </a:tr>
              <a:tr h="259353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050" b="1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07052858"/>
                  </a:ext>
                </a:extLst>
              </a:tr>
              <a:tr h="195707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050" b="1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endParaRPr lang="en-IN" sz="1050" b="0" i="0" u="none" strike="noStrike" kern="1200" cap="none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63661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646078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1194B-F6E6-84D2-0C51-D3918D586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D05752-8999-455E-04B1-22EDC432FA8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CUSTOMER SEGMENT ANALYSIS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7DBFEC4-2847-3C56-9AAE-1C7D5EC230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2069816"/>
              </p:ext>
            </p:extLst>
          </p:nvPr>
        </p:nvGraphicFramePr>
        <p:xfrm>
          <a:off x="265723" y="1008185"/>
          <a:ext cx="11660553" cy="5072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161217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D6DEE-21FA-0F48-C4FD-E0C8A449B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780EDB-75F2-46C8-F26F-B7C376F258E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BB7B3B-FE15-50AA-3C63-E5FD54357642}"/>
              </a:ext>
            </a:extLst>
          </p:cNvPr>
          <p:cNvSpPr txBox="1"/>
          <p:nvPr/>
        </p:nvSpPr>
        <p:spPr>
          <a:xfrm>
            <a:off x="422030" y="756000"/>
            <a:ext cx="11347939" cy="5401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🔍 Key Observations: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Silver Segment: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Largest contributor to total revenue (56%) and customer base (43%).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Steady growth trend with peak in mid-2023.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Moderate AOV (₹211), high basket size and engagement across products &amp; categories.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Standard Segment: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Highest AOV (₹305) and profit per customer (₹34.19) despite being the smallest customer base (6%).</a:t>
            </a:r>
          </a:p>
          <a:p>
            <a:pPr marL="1314450" lvl="2" indent="-4000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Low rating (4.08) and declining trend after mid-2023.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Gold Segment: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Stable contributor (12% revenue, 35% customers), moderate growth.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Consistent rating (4.15), second-highest satisfaction.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Premium Segment: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Smallest revenue and AOV but highest average rating (4.15).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Steady but low-performing in terms of volume.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✅ Recommendations: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🥈 Boost Silver Engagement: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Launch loyalty tiers or exclusive perks — this segment drives the majority of value.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💰 Expand Standard Segment: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Explore strategies to acquire more high-value Standard customers — profitable despite low volume.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📈 Upsell to Gold Members: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Encourage Gold customers to try higher-ticket products to increase AOV.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🎯 Reposition Premium Segment: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Refocus marketing to premium customers to justify pricing and increase conversions.</a:t>
            </a:r>
          </a:p>
          <a:p>
            <a:pPr lvl="1">
              <a:lnSpc>
                <a:spcPct val="150000"/>
              </a:lnSpc>
            </a:pPr>
            <a:r>
              <a:rPr lang="en-IN" sz="1400" b="1" dirty="0">
                <a:solidFill>
                  <a:srgbClr val="252930"/>
                </a:solidFill>
                <a:latin typeface="Maven Pro"/>
              </a:rPr>
              <a:t>🌍 Target East &amp; North Regions: </a:t>
            </a:r>
            <a:r>
              <a:rPr lang="en-IN" sz="1400" dirty="0">
                <a:solidFill>
                  <a:srgbClr val="252930"/>
                </a:solidFill>
                <a:latin typeface="Maven Pro"/>
              </a:rPr>
              <a:t>Both show 59% of revenue from Silver, prime targets for scaling efforts.</a:t>
            </a:r>
          </a:p>
        </p:txBody>
      </p:sp>
    </p:spTree>
    <p:extLst>
      <p:ext uri="{BB962C8B-B14F-4D97-AF65-F5344CB8AC3E}">
        <p14:creationId xmlns:p14="http://schemas.microsoft.com/office/powerpoint/2010/main" val="205204219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61EDD-DADC-BD9B-3585-6FF7DB04B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77DBEB-2639-68C0-695D-F0ABEB511AFF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TREND &amp; SEASONALITY ANALYSIS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DEFA789-EE39-1EF6-5502-97661DB305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2433703"/>
              </p:ext>
            </p:extLst>
          </p:nvPr>
        </p:nvGraphicFramePr>
        <p:xfrm>
          <a:off x="252779" y="971550"/>
          <a:ext cx="11686442" cy="5192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0986101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4B24C-777C-807A-02F5-93E83C153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087489-BDF8-8DC6-AEED-390859A33B6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TREND &amp; SEASONALITY ANALYSIS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66003AC-504D-CEA0-747B-5EFE16F6E4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0889073"/>
              </p:ext>
            </p:extLst>
          </p:nvPr>
        </p:nvGraphicFramePr>
        <p:xfrm>
          <a:off x="6166756" y="935263"/>
          <a:ext cx="5706837" cy="52124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0156B76-65A5-6C00-69A3-EDB53B50B2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7726076"/>
              </p:ext>
            </p:extLst>
          </p:nvPr>
        </p:nvGraphicFramePr>
        <p:xfrm>
          <a:off x="318406" y="935263"/>
          <a:ext cx="5706837" cy="5212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5652497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3A279-4FC7-4FB0-E094-3AEE1D763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C8A689-3DA6-78D7-7D67-E188F244D81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4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OBSERVATIONS &amp; 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C2BCE5-D45A-3899-4FB2-AD2D4C1E7203}"/>
              </a:ext>
            </a:extLst>
          </p:cNvPr>
          <p:cNvSpPr txBox="1"/>
          <p:nvPr/>
        </p:nvSpPr>
        <p:spPr>
          <a:xfrm>
            <a:off x="422030" y="756000"/>
            <a:ext cx="11347939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📈 Revenue Trend Over Time</a:t>
            </a:r>
          </a:p>
          <a:p>
            <a:pPr lvl="1"/>
            <a:r>
              <a:rPr lang="en-IN" sz="1400" b="1" dirty="0"/>
              <a:t>🔍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Observations: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Consistent upward trend from 2021 to mid-2023.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Peak revenue reached in Aug 2023 (₹1.23M).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Sudden sharp drop in Sep 2023 (₹0.02M), likely due to incomplete data or operational dip.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✅ Recommendations: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Investigate root cause of Sep 2023 drop.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Leverage upward momentum with forecast-driven promotions during peak periods.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⏰ Revenue by Time of Day</a:t>
            </a:r>
          </a:p>
          <a:p>
            <a:pPr lvl="1"/>
            <a:r>
              <a:rPr lang="en-IN" sz="1400" b="1" dirty="0"/>
              <a:t>🔍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Observations: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Afternoon (23%) and Evening (21%) drive the highest revenue.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Morning (6%) shows lowest engagement.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✅ Recommendations: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Launch campaigns or flash sales in mornings to boost low-traffic hours.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Prioritize Afternoon/Evening slots for high-value promotions.</a:t>
            </a:r>
          </a:p>
          <a:p>
            <a:pPr>
              <a:lnSpc>
                <a:spcPct val="200000"/>
              </a:lnSpc>
            </a:pPr>
            <a:r>
              <a:rPr lang="en-IN" sz="1500" b="1" dirty="0">
                <a:solidFill>
                  <a:srgbClr val="252930"/>
                </a:solidFill>
                <a:latin typeface="Maven Pro"/>
              </a:rPr>
              <a:t>📅 Revenue by Day of Week</a:t>
            </a:r>
          </a:p>
          <a:p>
            <a:pPr lvl="1"/>
            <a:r>
              <a:rPr lang="en-IN" sz="1400" b="1" dirty="0"/>
              <a:t>🔍 </a:t>
            </a:r>
            <a:r>
              <a:rPr lang="en-IN" sz="1400" b="1" dirty="0">
                <a:solidFill>
                  <a:srgbClr val="252930"/>
                </a:solidFill>
                <a:latin typeface="Maven Pro"/>
              </a:rPr>
              <a:t>Observations: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Wednesday (27%) is the strongest revenue day.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Friday &amp; Saturday contribute almost nothing to overall revenue.</a:t>
            </a:r>
          </a:p>
          <a:p>
            <a:pPr lvl="1"/>
            <a:r>
              <a:rPr lang="en-IN" sz="1400" b="1" dirty="0">
                <a:solidFill>
                  <a:srgbClr val="252930"/>
                </a:solidFill>
                <a:latin typeface="Maven Pro"/>
              </a:rPr>
              <a:t>✅ Recommendations: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Focus ads, emails, and offers midweek (especially Wednesday).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252930"/>
                </a:solidFill>
                <a:latin typeface="Maven Pro"/>
              </a:rPr>
              <a:t>Re-engage customers with weekend-exclusive bundles or loyalty rewards.</a:t>
            </a:r>
          </a:p>
        </p:txBody>
      </p:sp>
    </p:spTree>
    <p:extLst>
      <p:ext uri="{BB962C8B-B14F-4D97-AF65-F5344CB8AC3E}">
        <p14:creationId xmlns:p14="http://schemas.microsoft.com/office/powerpoint/2010/main" val="74010717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DD29E-B962-2421-8324-B5EA1F68C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974FEE-3710-E088-BFC8-97F36AB3A39A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CHALLENGES &amp; LEARNINGS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3EB80-6248-A550-111E-0E86678BD3D8}"/>
              </a:ext>
            </a:extLst>
          </p:cNvPr>
          <p:cNvSpPr txBox="1"/>
          <p:nvPr/>
        </p:nvSpPr>
        <p:spPr>
          <a:xfrm>
            <a:off x="401217" y="1133774"/>
            <a:ext cx="2862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CHALLENGES FACED: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1D37AD1-ECCE-4AD9-17EC-82D99DB558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549682"/>
              </p:ext>
            </p:extLst>
          </p:nvPr>
        </p:nvGraphicFramePr>
        <p:xfrm>
          <a:off x="646825" y="1704841"/>
          <a:ext cx="10898350" cy="389786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266665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8631685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</a:tblGrid>
              <a:tr h="4231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🚧 Challenge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🔍 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Data Quality Issues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Encountered missing values, duplicate orders, MRP inconsistencies, and incorrect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total_amount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calculations. Required custom data validation logic.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Encoding &amp; Import Errors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UTF-8 character encoding errors while importing CSVs into MySQL and Power BI — required pre-processing and format conversion.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Complex Relationships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Handling foreign key relationships across multiple tables (Customers, Orders, Products, Payments, Stores) made </a:t>
                      </a:r>
                      <a:r>
                        <a:rPr lang="en-IN" sz="1600" b="0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modeling</a:t>
                      </a: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non-trivial.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Discrepancy Detection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Manual creation of validation flags (e.g. underpaid orders, cross-state in-store orders) to uncover hidden data issues.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Large Volume &amp; Joins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Query performance dropped when working with large joins and aggregations; required indexing and filtering.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534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Designing Meaningful Visuals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Choosing the right chart type for RFM, customer engagement, and satisfaction required careful planning to avoid clutter.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9581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23862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8547B-8242-FF5F-0944-34BD631BF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14BD15-FF0F-C7C5-D9DC-8DAD51D086DD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426"/>
              </a:lnSpc>
            </a:pPr>
            <a:r>
              <a:rPr lang="en-US" sz="48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CHALLENGES &amp; LEARNINGS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410944-5426-514B-3492-85510F77AD07}"/>
              </a:ext>
            </a:extLst>
          </p:cNvPr>
          <p:cNvSpPr txBox="1"/>
          <p:nvPr/>
        </p:nvSpPr>
        <p:spPr>
          <a:xfrm>
            <a:off x="387569" y="1195705"/>
            <a:ext cx="2449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000" b="1" dirty="0">
                <a:solidFill>
                  <a:srgbClr val="252930"/>
                </a:solidFill>
                <a:latin typeface="Maven Pro Bold"/>
              </a:rPr>
              <a:t>KEY LEARNINGS: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704FB96-F306-30B6-79F3-598C511F47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4402828"/>
              </p:ext>
            </p:extLst>
          </p:nvPr>
        </p:nvGraphicFramePr>
        <p:xfrm>
          <a:off x="604934" y="1733217"/>
          <a:ext cx="10982131" cy="385097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99318">
                  <a:extLst>
                    <a:ext uri="{9D8B030D-6E8A-4147-A177-3AD203B41FA5}">
                      <a16:colId xmlns:a16="http://schemas.microsoft.com/office/drawing/2014/main" val="2094978454"/>
                    </a:ext>
                  </a:extLst>
                </a:gridCol>
                <a:gridCol w="8582813">
                  <a:extLst>
                    <a:ext uri="{9D8B030D-6E8A-4147-A177-3AD203B41FA5}">
                      <a16:colId xmlns:a16="http://schemas.microsoft.com/office/drawing/2014/main" val="2879363332"/>
                    </a:ext>
                  </a:extLst>
                </a:gridCol>
              </a:tblGrid>
              <a:tr h="376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📚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💡 Insight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399291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Importance of Data Cleaning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Data validation and cleaning are essential before any analysis — especially with transactional datasets.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439673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Diagnostic Thinking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Going beyond KPIs to explore “Why” behind trends helped identify root causes and improve data quality.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8709092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Visual Storytelling in Power BI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Learned how to create interactive dashboards with slicers, cards, drill-downs, and what-if parameters.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821268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Behavior</a:t>
                      </a: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Modeling</a:t>
                      </a:r>
                      <a:endParaRPr lang="en-IN"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Implemented RFM analysis, repeat rate, and basket size to profile customers effectively.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751124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Real-World Retail Use Cases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Understood real business challenges like partial payments, product performance variance, and store-level KPIs.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0200666"/>
                  </a:ext>
                </a:extLst>
              </a:tr>
              <a:tr h="5769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Data Relationships Matter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Strong ER design and maintaining referential integrity across tables makes analysis robust and scalable.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9581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43145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46"/>
          <p:cNvSpPr txBox="1">
            <a:spLocks noGrp="1"/>
          </p:cNvSpPr>
          <p:nvPr>
            <p:ph type="subTitle" idx="1"/>
          </p:nvPr>
        </p:nvSpPr>
        <p:spPr>
          <a:xfrm>
            <a:off x="2849000" y="1925299"/>
            <a:ext cx="6494000" cy="206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 fontScale="25000" lnSpcReduction="20000"/>
          </a:bodyPr>
          <a:lstStyle/>
          <a:p>
            <a:pPr marL="609570" indent="-457178">
              <a:lnSpc>
                <a:spcPct val="220000"/>
              </a:lnSpc>
            </a:pPr>
            <a:r>
              <a:rPr lang="en-US" sz="19200" b="1" dirty="0"/>
              <a:t>THANK YOU!</a:t>
            </a:r>
          </a:p>
          <a:p>
            <a:pPr marL="609570" indent="-457178">
              <a:lnSpc>
                <a:spcPct val="220000"/>
              </a:lnSpc>
            </a:pPr>
            <a:r>
              <a:rPr lang="en-US" sz="8000" b="1" dirty="0"/>
              <a:t>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656772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5A8850-141A-E7D0-C3E1-6E7FD855D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54C7DA-E403-CCB0-7C25-ECE09E636880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DICTIONARY (2/4)</a:t>
            </a:r>
          </a:p>
        </p:txBody>
      </p:sp>
      <p:grpSp>
        <p:nvGrpSpPr>
          <p:cNvPr id="10" name="Group 7">
            <a:extLst>
              <a:ext uri="{FF2B5EF4-FFF2-40B4-BE49-F238E27FC236}">
                <a16:creationId xmlns:a16="http://schemas.microsoft.com/office/drawing/2014/main" id="{02A12D6B-EC62-6E9E-D8CA-6150E0B8A2B8}"/>
              </a:ext>
            </a:extLst>
          </p:cNvPr>
          <p:cNvGrpSpPr/>
          <p:nvPr/>
        </p:nvGrpSpPr>
        <p:grpSpPr>
          <a:xfrm>
            <a:off x="1926876" y="1392958"/>
            <a:ext cx="8338244" cy="4531981"/>
            <a:chOff x="0" y="0"/>
            <a:chExt cx="1836416" cy="1281219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E04C7774-589C-8D8B-17F5-6D19493BE0A2}"/>
                </a:ext>
              </a:extLst>
            </p:cNvPr>
            <p:cNvSpPr/>
            <p:nvPr/>
          </p:nvSpPr>
          <p:spPr>
            <a:xfrm>
              <a:off x="0" y="0"/>
              <a:ext cx="183641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0EDA2B82-BE91-C5E1-C5EE-4266D2F6CD9A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0">
            <a:extLst>
              <a:ext uri="{FF2B5EF4-FFF2-40B4-BE49-F238E27FC236}">
                <a16:creationId xmlns:a16="http://schemas.microsoft.com/office/drawing/2014/main" id="{47FF0953-0143-C5B4-3CBF-220DAAC03A0D}"/>
              </a:ext>
            </a:extLst>
          </p:cNvPr>
          <p:cNvSpPr txBox="1"/>
          <p:nvPr/>
        </p:nvSpPr>
        <p:spPr>
          <a:xfrm>
            <a:off x="3757519" y="1656329"/>
            <a:ext cx="4676959" cy="520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 err="1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ProductsInfo</a:t>
            </a:r>
            <a:endParaRPr lang="en-US" sz="44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93164B7-08FC-EC4E-A709-6447EE5771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064645"/>
              </p:ext>
            </p:extLst>
          </p:nvPr>
        </p:nvGraphicFramePr>
        <p:xfrm>
          <a:off x="2334705" y="2360634"/>
          <a:ext cx="7930415" cy="2982341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3313274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4617141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identifier for each product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Category of the product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product_name_length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Length of the product name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  <a:tr h="313097">
                <a:tc>
                  <a:txBody>
                    <a:bodyPr/>
                    <a:lstStyle/>
                    <a:p>
                      <a:pPr marL="3175" marR="158750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 err="1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product_description_length</a:t>
                      </a:r>
                      <a:endParaRPr sz="1600" b="1" kern="1200" dirty="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Length of the product description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299739655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product_photos_qty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Number of product photos available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304723741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product_weight_g</a:t>
                      </a:r>
                    </a:p>
                  </a:txBody>
                  <a:tcPr marL="0" marR="0" marT="317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Weight of the product in grams</a:t>
                      </a:r>
                    </a:p>
                  </a:txBody>
                  <a:tcPr marL="0" marR="0" marT="3175" marB="0"/>
                </a:tc>
                <a:extLst>
                  <a:ext uri="{0D108BD9-81ED-4DB2-BD59-A6C34878D82A}">
                    <a16:rowId xmlns:a16="http://schemas.microsoft.com/office/drawing/2014/main" val="114643259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product_length_cm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Length of the product in cm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633144453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product_height_cm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Height of the product in cm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427949734"/>
                  </a:ext>
                </a:extLst>
              </a:tr>
              <a:tr h="313698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product_width_cm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Width of the product in cm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235861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659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3D745-AA99-F27D-897F-7D9615172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870044-097B-562A-741B-82BA7F26A9F1}"/>
              </a:ext>
            </a:extLst>
          </p:cNvPr>
          <p:cNvSpPr/>
          <p:nvPr/>
        </p:nvSpPr>
        <p:spPr>
          <a:xfrm>
            <a:off x="0" y="0"/>
            <a:ext cx="12192000" cy="75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252D37"/>
                </a:solidFill>
                <a:latin typeface="Maven Pro Bold"/>
              </a:rPr>
              <a:t>DATA DICTIONARY (3/4)</a:t>
            </a: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40B3D319-FB49-B40E-8B92-A141CA13710D}"/>
              </a:ext>
            </a:extLst>
          </p:cNvPr>
          <p:cNvSpPr/>
          <p:nvPr/>
        </p:nvSpPr>
        <p:spPr>
          <a:xfrm>
            <a:off x="411895" y="1362151"/>
            <a:ext cx="5407152" cy="4208226"/>
          </a:xfrm>
          <a:custGeom>
            <a:avLst/>
            <a:gdLst/>
            <a:ahLst/>
            <a:cxnLst/>
            <a:rect l="l" t="t" r="r" b="b"/>
            <a:pathLst>
              <a:path w="1836416" h="1281219">
                <a:moveTo>
                  <a:pt x="56627" y="0"/>
                </a:moveTo>
                <a:lnTo>
                  <a:pt x="1779789" y="0"/>
                </a:lnTo>
                <a:cubicBezTo>
                  <a:pt x="1794808" y="0"/>
                  <a:pt x="1809211" y="5966"/>
                  <a:pt x="1819831" y="16586"/>
                </a:cubicBezTo>
                <a:cubicBezTo>
                  <a:pt x="1830450" y="27205"/>
                  <a:pt x="1836416" y="41608"/>
                  <a:pt x="1836416" y="56627"/>
                </a:cubicBezTo>
                <a:lnTo>
                  <a:pt x="1836416" y="1224592"/>
                </a:lnTo>
                <a:cubicBezTo>
                  <a:pt x="1836416" y="1255866"/>
                  <a:pt x="1811063" y="1281219"/>
                  <a:pt x="1779789" y="1281219"/>
                </a:cubicBezTo>
                <a:lnTo>
                  <a:pt x="56627" y="1281219"/>
                </a:lnTo>
                <a:cubicBezTo>
                  <a:pt x="41608" y="1281219"/>
                  <a:pt x="27205" y="1275253"/>
                  <a:pt x="16586" y="1264633"/>
                </a:cubicBezTo>
                <a:cubicBezTo>
                  <a:pt x="5966" y="1254014"/>
                  <a:pt x="0" y="1239611"/>
                  <a:pt x="0" y="1224592"/>
                </a:cubicBezTo>
                <a:lnTo>
                  <a:pt x="0" y="56627"/>
                </a:lnTo>
                <a:cubicBezTo>
                  <a:pt x="0" y="25353"/>
                  <a:pt x="25353" y="0"/>
                  <a:pt x="56627" y="0"/>
                </a:cubicBezTo>
                <a:close/>
              </a:path>
            </a:pathLst>
          </a:custGeom>
          <a:solidFill>
            <a:schemeClr val="accent1">
              <a:alpha val="53725"/>
            </a:schemeClr>
          </a:solidFill>
        </p:spPr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76E4E9C2-BD1C-B07D-5C8C-CD69005F6805}"/>
              </a:ext>
            </a:extLst>
          </p:cNvPr>
          <p:cNvSpPr txBox="1"/>
          <p:nvPr/>
        </p:nvSpPr>
        <p:spPr>
          <a:xfrm>
            <a:off x="411895" y="1207293"/>
            <a:ext cx="5503714" cy="462434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B63AFFE4-91F8-4C78-7EF1-2E046B34D4DB}"/>
              </a:ext>
            </a:extLst>
          </p:cNvPr>
          <p:cNvSpPr txBox="1"/>
          <p:nvPr/>
        </p:nvSpPr>
        <p:spPr>
          <a:xfrm>
            <a:off x="1501168" y="1741516"/>
            <a:ext cx="3455793" cy="5336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Customers</a:t>
            </a:r>
            <a:endParaRPr lang="en-US" sz="5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D1E5DE1-AB86-AB4C-2F6F-B7958F273D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1824856"/>
              </p:ext>
            </p:extLst>
          </p:nvPr>
        </p:nvGraphicFramePr>
        <p:xfrm>
          <a:off x="639080" y="2577556"/>
          <a:ext cx="5179967" cy="2477902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730893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3449074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70629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custId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identifier for each customer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497784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customer_city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City where the customer resides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497784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customer_state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State where the customer resides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  <a:tr h="77603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gender</a:t>
                      </a:r>
                    </a:p>
                  </a:txBody>
                  <a:tcPr marL="0" marR="0" marT="3810" marB="0"/>
                </a:tc>
                <a:tc>
                  <a:txBody>
                    <a:bodyPr/>
                    <a:lstStyle/>
                    <a:p>
                      <a:pPr marL="3175" marR="8826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Gender of the customer i.e. 'M': Male, 'F': Female</a:t>
                      </a:r>
                    </a:p>
                  </a:txBody>
                  <a:tcPr marL="0" marR="0" marT="3810" marB="0"/>
                </a:tc>
                <a:extLst>
                  <a:ext uri="{0D108BD9-81ED-4DB2-BD59-A6C34878D82A}">
                    <a16:rowId xmlns:a16="http://schemas.microsoft.com/office/drawing/2014/main" val="2997396553"/>
                  </a:ext>
                </a:extLst>
              </a:tr>
            </a:tbl>
          </a:graphicData>
        </a:graphic>
      </p:graphicFrame>
      <p:grpSp>
        <p:nvGrpSpPr>
          <p:cNvPr id="9" name="Group 7">
            <a:extLst>
              <a:ext uri="{FF2B5EF4-FFF2-40B4-BE49-F238E27FC236}">
                <a16:creationId xmlns:a16="http://schemas.microsoft.com/office/drawing/2014/main" id="{DCBC1F64-C161-4E86-9975-D5A8756BD3D0}"/>
              </a:ext>
            </a:extLst>
          </p:cNvPr>
          <p:cNvGrpSpPr/>
          <p:nvPr/>
        </p:nvGrpSpPr>
        <p:grpSpPr>
          <a:xfrm>
            <a:off x="6276392" y="1228606"/>
            <a:ext cx="5503714" cy="4341771"/>
            <a:chOff x="0" y="-38100"/>
            <a:chExt cx="1836416" cy="1319319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0E3219F-8AEE-D89F-22F5-D90C8B7C79C0}"/>
                </a:ext>
              </a:extLst>
            </p:cNvPr>
            <p:cNvSpPr/>
            <p:nvPr/>
          </p:nvSpPr>
          <p:spPr>
            <a:xfrm>
              <a:off x="32220" y="0"/>
              <a:ext cx="1804196" cy="1281219"/>
            </a:xfrm>
            <a:custGeom>
              <a:avLst/>
              <a:gdLst/>
              <a:ahLst/>
              <a:cxnLst/>
              <a:rect l="l" t="t" r="r" b="b"/>
              <a:pathLst>
                <a:path w="1836416" h="1281219">
                  <a:moveTo>
                    <a:pt x="56627" y="0"/>
                  </a:moveTo>
                  <a:lnTo>
                    <a:pt x="1779789" y="0"/>
                  </a:lnTo>
                  <a:cubicBezTo>
                    <a:pt x="1794808" y="0"/>
                    <a:pt x="1809211" y="5966"/>
                    <a:pt x="1819831" y="16586"/>
                  </a:cubicBezTo>
                  <a:cubicBezTo>
                    <a:pt x="1830450" y="27205"/>
                    <a:pt x="1836416" y="41608"/>
                    <a:pt x="1836416" y="56627"/>
                  </a:cubicBezTo>
                  <a:lnTo>
                    <a:pt x="1836416" y="1224592"/>
                  </a:lnTo>
                  <a:cubicBezTo>
                    <a:pt x="1836416" y="1255866"/>
                    <a:pt x="1811063" y="1281219"/>
                    <a:pt x="1779789" y="1281219"/>
                  </a:cubicBezTo>
                  <a:lnTo>
                    <a:pt x="56627" y="1281219"/>
                  </a:lnTo>
                  <a:cubicBezTo>
                    <a:pt x="41608" y="1281219"/>
                    <a:pt x="27205" y="1275253"/>
                    <a:pt x="16586" y="1264633"/>
                  </a:cubicBezTo>
                  <a:cubicBezTo>
                    <a:pt x="5966" y="1254014"/>
                    <a:pt x="0" y="1239611"/>
                    <a:pt x="0" y="1224592"/>
                  </a:cubicBezTo>
                  <a:lnTo>
                    <a:pt x="0" y="56627"/>
                  </a:lnTo>
                  <a:cubicBezTo>
                    <a:pt x="0" y="25353"/>
                    <a:pt x="25353" y="0"/>
                    <a:pt x="56627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</p:spPr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3FFD6350-F771-4AB1-B376-79F9A264747A}"/>
                </a:ext>
              </a:extLst>
            </p:cNvPr>
            <p:cNvSpPr txBox="1"/>
            <p:nvPr/>
          </p:nvSpPr>
          <p:spPr>
            <a:xfrm>
              <a:off x="0" y="-38100"/>
              <a:ext cx="1836416" cy="1319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5DDEF4B2-79B4-F59C-F9DE-D1012188F63F}"/>
              </a:ext>
            </a:extLst>
          </p:cNvPr>
          <p:cNvSpPr txBox="1"/>
          <p:nvPr/>
        </p:nvSpPr>
        <p:spPr>
          <a:xfrm>
            <a:off x="7549181" y="1735463"/>
            <a:ext cx="3455792" cy="520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b="1" dirty="0" err="1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StoresInfo</a:t>
            </a:r>
            <a:endParaRPr lang="en-US" sz="4000" b="1" dirty="0">
              <a:solidFill>
                <a:srgbClr val="252930"/>
              </a:solidFill>
              <a:latin typeface="Maven Pro Bold"/>
              <a:ea typeface="Maven Pro Bold"/>
              <a:cs typeface="Maven Pro Bold"/>
              <a:sym typeface="Maven Pro Bold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F38AB57-60E8-5D55-E97B-F6209D0263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8999052"/>
              </p:ext>
            </p:extLst>
          </p:nvPr>
        </p:nvGraphicFramePr>
        <p:xfrm>
          <a:off x="6654024" y="2577556"/>
          <a:ext cx="5053280" cy="2361868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881249">
                  <a:extLst>
                    <a:ext uri="{9D8B030D-6E8A-4147-A177-3AD203B41FA5}">
                      <a16:colId xmlns:a16="http://schemas.microsoft.com/office/drawing/2014/main" val="3873086710"/>
                    </a:ext>
                  </a:extLst>
                </a:gridCol>
                <a:gridCol w="3172031">
                  <a:extLst>
                    <a:ext uri="{9D8B030D-6E8A-4147-A177-3AD203B41FA5}">
                      <a16:colId xmlns:a16="http://schemas.microsoft.com/office/drawing/2014/main" val="1690666765"/>
                    </a:ext>
                  </a:extLst>
                </a:gridCol>
              </a:tblGrid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storeId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Unique identifier for each store</a:t>
                      </a:r>
                      <a:endParaRPr sz="1600" b="0" kern="1200">
                        <a:solidFill>
                          <a:srgbClr val="252930"/>
                        </a:solidFill>
                        <a:latin typeface="Maven Pro"/>
                        <a:ea typeface="+mn-ea"/>
                        <a:cs typeface="+mn-cs"/>
                      </a:endParaRP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1436246139"/>
                  </a:ext>
                </a:extLst>
              </a:tr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seller_city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City where the store is located</a:t>
                      </a: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3343990444"/>
                  </a:ext>
                </a:extLst>
              </a:tr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seller_state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State where the store is located</a:t>
                      </a: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1440597597"/>
                  </a:ext>
                </a:extLst>
              </a:tr>
              <a:tr h="590467"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1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region</a:t>
                      </a:r>
                    </a:p>
                  </a:txBody>
                  <a:tcPr marL="0" marR="0" marT="8255" marB="0"/>
                </a:tc>
                <a:tc>
                  <a:txBody>
                    <a:bodyPr/>
                    <a:lstStyle/>
                    <a:p>
                      <a:pPr marL="3175" indent="0" algn="l" defTabSz="914400" rtl="0" eaLnBrk="1" latinLnBrk="0" hangingPunct="1">
                        <a:lnSpc>
                          <a:spcPct val="150000"/>
                        </a:lnSpc>
                        <a:spcBef>
                          <a:spcPts val="125"/>
                        </a:spcBef>
                        <a:buSzPct val="83582"/>
                        <a:buFont typeface="Wingdings" pitchFamily="2" charset="2"/>
                        <a:buNone/>
                        <a:tabLst>
                          <a:tab pos="354330" algn="l"/>
                        </a:tabLst>
                      </a:pPr>
                      <a:r>
                        <a:rPr sz="1600" b="0" kern="1200" dirty="0">
                          <a:solidFill>
                            <a:srgbClr val="252930"/>
                          </a:solidFill>
                          <a:latin typeface="Maven Pro"/>
                          <a:ea typeface="+mn-ea"/>
                          <a:cs typeface="+mn-cs"/>
                        </a:rPr>
                        <a:t>Geographical region classification</a:t>
                      </a:r>
                    </a:p>
                  </a:txBody>
                  <a:tcPr marL="0" marR="0" marT="8255" marB="0"/>
                </a:tc>
                <a:extLst>
                  <a:ext uri="{0D108BD9-81ED-4DB2-BD59-A6C34878D82A}">
                    <a16:rowId xmlns:a16="http://schemas.microsoft.com/office/drawing/2014/main" val="29973965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282191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26610</TotalTime>
  <Words>7550</Words>
  <Application>Microsoft Macintosh PowerPoint</Application>
  <PresentationFormat>Widescreen</PresentationFormat>
  <Paragraphs>1401</Paragraphs>
  <Slides>79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92" baseType="lpstr">
      <vt:lpstr>Aptos Narrow</vt:lpstr>
      <vt:lpstr>Arial</vt:lpstr>
      <vt:lpstr>Calibri</vt:lpstr>
      <vt:lpstr>Courier New</vt:lpstr>
      <vt:lpstr>Lucida Sans Unicode</vt:lpstr>
      <vt:lpstr>Maven Pro</vt:lpstr>
      <vt:lpstr>Maven Pro Bold</vt:lpstr>
      <vt:lpstr>Open Sans</vt:lpstr>
      <vt:lpstr>PT Sans Narrow</vt:lpstr>
      <vt:lpstr>Raleway</vt:lpstr>
      <vt:lpstr>Trebuchet MS</vt:lpstr>
      <vt:lpstr>Wingdings</vt:lpstr>
      <vt:lpstr>Tropic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oorja gund</dc:creator>
  <cp:lastModifiedBy>Dipesh Yadav</cp:lastModifiedBy>
  <cp:revision>105</cp:revision>
  <cp:lastPrinted>2025-07-04T04:53:13Z</cp:lastPrinted>
  <dcterms:created xsi:type="dcterms:W3CDTF">2025-04-04T02:52:34Z</dcterms:created>
  <dcterms:modified xsi:type="dcterms:W3CDTF">2025-07-22T18:22:52Z</dcterms:modified>
</cp:coreProperties>
</file>

<file path=docProps/thumbnail.jpeg>
</file>